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handoutMasterIdLst>
    <p:handoutMasterId r:id="rId55"/>
  </p:handoutMasterIdLst>
  <p:sldIdLst>
    <p:sldId id="277" r:id="rId2"/>
    <p:sldId id="273" r:id="rId3"/>
    <p:sldId id="334" r:id="rId4"/>
    <p:sldId id="283" r:id="rId5"/>
    <p:sldId id="314" r:id="rId6"/>
    <p:sldId id="357" r:id="rId7"/>
    <p:sldId id="317" r:id="rId8"/>
    <p:sldId id="330" r:id="rId9"/>
    <p:sldId id="315" r:id="rId10"/>
    <p:sldId id="316" r:id="rId11"/>
    <p:sldId id="318" r:id="rId12"/>
    <p:sldId id="257" r:id="rId13"/>
    <p:sldId id="320" r:id="rId14"/>
    <p:sldId id="321" r:id="rId15"/>
    <p:sldId id="323" r:id="rId16"/>
    <p:sldId id="324" r:id="rId17"/>
    <p:sldId id="325" r:id="rId18"/>
    <p:sldId id="326" r:id="rId19"/>
    <p:sldId id="327" r:id="rId20"/>
    <p:sldId id="328" r:id="rId21"/>
    <p:sldId id="329" r:id="rId22"/>
    <p:sldId id="358" r:id="rId23"/>
    <p:sldId id="341" r:id="rId24"/>
    <p:sldId id="350" r:id="rId25"/>
    <p:sldId id="333" r:id="rId26"/>
    <p:sldId id="331" r:id="rId27"/>
    <p:sldId id="332" r:id="rId28"/>
    <p:sldId id="337" r:id="rId29"/>
    <p:sldId id="348" r:id="rId30"/>
    <p:sldId id="338" r:id="rId31"/>
    <p:sldId id="336" r:id="rId32"/>
    <p:sldId id="339" r:id="rId33"/>
    <p:sldId id="340" r:id="rId34"/>
    <p:sldId id="359" r:id="rId35"/>
    <p:sldId id="351" r:id="rId36"/>
    <p:sldId id="342" r:id="rId37"/>
    <p:sldId id="294" r:id="rId38"/>
    <p:sldId id="355" r:id="rId39"/>
    <p:sldId id="335" r:id="rId40"/>
    <p:sldId id="280" r:id="rId41"/>
    <p:sldId id="344" r:id="rId42"/>
    <p:sldId id="345" r:id="rId43"/>
    <p:sldId id="346" r:id="rId44"/>
    <p:sldId id="347" r:id="rId45"/>
    <p:sldId id="343" r:id="rId46"/>
    <p:sldId id="353" r:id="rId47"/>
    <p:sldId id="262" r:id="rId48"/>
    <p:sldId id="278" r:id="rId49"/>
    <p:sldId id="356" r:id="rId50"/>
    <p:sldId id="360" r:id="rId51"/>
    <p:sldId id="354" r:id="rId52"/>
    <p:sldId id="261"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5C2"/>
    <a:srgbClr val="0070C0"/>
    <a:srgbClr val="0E58C4"/>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86195" autoAdjust="0"/>
  </p:normalViewPr>
  <p:slideViewPr>
    <p:cSldViewPr>
      <p:cViewPr varScale="1">
        <p:scale>
          <a:sx n="108" d="100"/>
          <a:sy n="108" d="100"/>
        </p:scale>
        <p:origin x="1744" y="192"/>
      </p:cViewPr>
      <p:guideLst>
        <p:guide orient="horz" pos="2160"/>
        <p:guide pos="2880"/>
      </p:guideLst>
    </p:cSldViewPr>
  </p:slideViewPr>
  <p:outlineViewPr>
    <p:cViewPr>
      <p:scale>
        <a:sx n="33" d="100"/>
        <a:sy n="33" d="100"/>
      </p:scale>
      <p:origin x="0" y="-13488"/>
    </p:cViewPr>
  </p:outlineViewPr>
  <p:notesTextViewPr>
    <p:cViewPr>
      <p:scale>
        <a:sx n="400" d="100"/>
        <a:sy n="400" d="100"/>
      </p:scale>
      <p:origin x="0" y="0"/>
    </p:cViewPr>
  </p:notesTextViewPr>
  <p:sorterViewPr>
    <p:cViewPr>
      <p:scale>
        <a:sx n="100" d="100"/>
        <a:sy n="100" d="100"/>
      </p:scale>
      <p:origin x="0" y="0"/>
    </p:cViewPr>
  </p:sorterViewPr>
  <p:notesViewPr>
    <p:cSldViewPr>
      <p:cViewPr varScale="1">
        <p:scale>
          <a:sx n="112" d="100"/>
          <a:sy n="112" d="100"/>
        </p:scale>
        <p:origin x="-508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721C80-B2D1-4A9E-925C-637F7FF844CD}" type="datetimeFigureOut">
              <a:rPr lang="en-GB" smtClean="0"/>
              <a:t>01/06/2018</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FE9D71-25BF-46BC-9EB7-121C5EE09F16}" type="slidenum">
              <a:rPr lang="en-GB" smtClean="0"/>
              <a:t>‹#›</a:t>
            </a:fld>
            <a:endParaRPr lang="en-GB"/>
          </a:p>
        </p:txBody>
      </p:sp>
    </p:spTree>
    <p:extLst>
      <p:ext uri="{BB962C8B-B14F-4D97-AF65-F5344CB8AC3E}">
        <p14:creationId xmlns:p14="http://schemas.microsoft.com/office/powerpoint/2010/main" val="896006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8357A-9623-478C-BC76-C27C66E4A384}" type="datetimeFigureOut">
              <a:rPr lang="en-GB" smtClean="0"/>
              <a:t>01/06/2018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A53ED-1863-4013-8478-A8A2660E5CE3}" type="slidenum">
              <a:rPr lang="en-GB" smtClean="0"/>
              <a:t>‹#›</a:t>
            </a:fld>
            <a:endParaRPr lang="en-GB"/>
          </a:p>
        </p:txBody>
      </p:sp>
    </p:spTree>
    <p:extLst>
      <p:ext uri="{BB962C8B-B14F-4D97-AF65-F5344CB8AC3E}">
        <p14:creationId xmlns:p14="http://schemas.microsoft.com/office/powerpoint/2010/main" val="361445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_ENREF_39"/><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10"/>
          </p:nvPr>
        </p:nvSpPr>
        <p:spPr/>
        <p:txBody>
          <a:bodyPr/>
          <a:lstStyle/>
          <a:p>
            <a:fld id="{FF4A53ED-1863-4013-8478-A8A2660E5CE3}" type="slidenum">
              <a:rPr lang="en-GB" smtClean="0"/>
              <a:t>1</a:t>
            </a:fld>
            <a:endParaRPr lang="en-GB"/>
          </a:p>
        </p:txBody>
      </p:sp>
    </p:spTree>
    <p:extLst>
      <p:ext uri="{BB962C8B-B14F-4D97-AF65-F5344CB8AC3E}">
        <p14:creationId xmlns:p14="http://schemas.microsoft.com/office/powerpoint/2010/main" val="1406465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17</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8254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18</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2524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19</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0155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20</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458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21</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801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24</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p:txBody>
      </p:sp>
    </p:spTree>
    <p:extLst>
      <p:ext uri="{BB962C8B-B14F-4D97-AF65-F5344CB8AC3E}">
        <p14:creationId xmlns:p14="http://schemas.microsoft.com/office/powerpoint/2010/main" val="2217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4A53ED-1863-4013-8478-A8A2660E5CE3}" type="slidenum">
              <a:rPr lang="en-GB" smtClean="0"/>
              <a:t>26</a:t>
            </a:fld>
            <a:endParaRPr lang="en-GB"/>
          </a:p>
        </p:txBody>
      </p:sp>
    </p:spTree>
    <p:extLst>
      <p:ext uri="{BB962C8B-B14F-4D97-AF65-F5344CB8AC3E}">
        <p14:creationId xmlns:p14="http://schemas.microsoft.com/office/powerpoint/2010/main" val="2865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humans, linkage studies have been successful in identifying highly penetrant genetic variants of large effect</a:t>
            </a:r>
            <a:r>
              <a:rPr lang="en-US" baseline="0" dirty="0"/>
              <a:t> (</a:t>
            </a:r>
            <a:r>
              <a:rPr lang="en-US" dirty="0"/>
              <a:t>odds ratio &gt;100)</a:t>
            </a:r>
            <a:r>
              <a:rPr lang="en-US" baseline="0" dirty="0"/>
              <a:t> </a:t>
            </a:r>
            <a:r>
              <a:rPr lang="en-US" dirty="0"/>
              <a:t>underlying hundreds, if not thousands of Mendelian diseases </a:t>
            </a:r>
          </a:p>
          <a:p>
            <a:r>
              <a:rPr lang="en-US" dirty="0"/>
              <a:t>GWAS have identified 1000’s of SNPs that are strongly associated</a:t>
            </a:r>
            <a:r>
              <a:rPr lang="en-US" baseline="0" dirty="0"/>
              <a:t> with common traits. Most of these SNPs are common (MAF &gt;5%)</a:t>
            </a:r>
          </a:p>
          <a:p>
            <a:r>
              <a:rPr lang="en-GB" dirty="0"/>
              <a:t>SNPs identified</a:t>
            </a:r>
            <a:r>
              <a:rPr lang="en-GB" baseline="0" dirty="0"/>
              <a:t> by GWAS explain only a part of the total heritability of these traits and less common SNPs may play a substantial role in identifying more robust associations.</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37</a:t>
            </a:fld>
            <a:endParaRPr lang="en-GB"/>
          </a:p>
        </p:txBody>
      </p:sp>
    </p:spTree>
    <p:extLst>
      <p:ext uri="{BB962C8B-B14F-4D97-AF65-F5344CB8AC3E}">
        <p14:creationId xmlns:p14="http://schemas.microsoft.com/office/powerpoint/2010/main" val="95558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sz="1200" b="1" kern="1200" dirty="0">
                <a:solidFill>
                  <a:schemeClr val="tx1"/>
                </a:solidFill>
                <a:effectLst/>
                <a:ea typeface="+mn-ea"/>
                <a:cs typeface="+mn-cs"/>
              </a:rPr>
              <a:t>Slide 9 Single-variant results</a:t>
            </a:r>
            <a:endParaRPr lang="en-GB" sz="1200" kern="1200" dirty="0">
              <a:solidFill>
                <a:schemeClr val="tx1"/>
              </a:solidFill>
              <a:effectLst/>
              <a:ea typeface="+mn-ea"/>
              <a:cs typeface="+mn-cs"/>
            </a:endParaRPr>
          </a:p>
          <a:p>
            <a:r>
              <a:rPr lang="en-GB" sz="1200" kern="1200" dirty="0">
                <a:solidFill>
                  <a:schemeClr val="tx1"/>
                </a:solidFill>
                <a:effectLst/>
                <a:ea typeface="+mn-ea"/>
                <a:cs typeface="+mn-cs"/>
              </a:rPr>
              <a:t>For single marker tests, we first fitted linear models on standardised trait residuals to test associations of allele dosages with 13,074,236 SNVs, 1,122,542 biallelic INDELs (MAF≥0.1%) and 18,741 large deletions in the WGS samples (‘WGS sample’). A total of 27 independent loci had </a:t>
            </a:r>
            <a:r>
              <a:rPr lang="en-GB" sz="1200" i="1" kern="1200" dirty="0">
                <a:solidFill>
                  <a:schemeClr val="tx1"/>
                </a:solidFill>
                <a:effectLst/>
                <a:ea typeface="+mn-ea"/>
                <a:cs typeface="+mn-cs"/>
              </a:rPr>
              <a:t>p-value</a:t>
            </a:r>
            <a:r>
              <a:rPr lang="en-GB" sz="1200" kern="1200" dirty="0">
                <a:solidFill>
                  <a:schemeClr val="tx1"/>
                </a:solidFill>
                <a:effectLst/>
                <a:ea typeface="+mn-ea"/>
                <a:cs typeface="+mn-cs"/>
              </a:rPr>
              <a:t>≤4.6x10</a:t>
            </a:r>
            <a:r>
              <a:rPr lang="en-GB" sz="1200" kern="1200" baseline="30000" dirty="0">
                <a:solidFill>
                  <a:schemeClr val="tx1"/>
                </a:solidFill>
                <a:effectLst/>
                <a:ea typeface="+mn-ea"/>
                <a:cs typeface="+mn-cs"/>
              </a:rPr>
              <a:t>-10</a:t>
            </a:r>
            <a:r>
              <a:rPr lang="en-GB" sz="1200" kern="1200" dirty="0">
                <a:solidFill>
                  <a:schemeClr val="tx1"/>
                </a:solidFill>
                <a:effectLst/>
                <a:ea typeface="+mn-ea"/>
                <a:cs typeface="+mn-cs"/>
              </a:rPr>
              <a:t> in either the WGS or WGS+GWA sample across the 31 core traits. Of these, 25 were known. </a:t>
            </a:r>
          </a:p>
          <a:p>
            <a:r>
              <a:rPr lang="en-GB" sz="1200" kern="1200" dirty="0">
                <a:solidFill>
                  <a:schemeClr val="tx1"/>
                </a:solidFill>
                <a:effectLst/>
                <a:ea typeface="+mn-ea"/>
                <a:cs typeface="+mn-cs"/>
              </a:rPr>
              <a:t>The remaining 25 loci reaching genome-wide significance included common, low frequency and rare variants tagging known associations with adiponectin levels (</a:t>
            </a:r>
            <a:r>
              <a:rPr lang="en-GB" sz="1200" i="1" kern="1200" dirty="0">
                <a:solidFill>
                  <a:schemeClr val="tx1"/>
                </a:solidFill>
                <a:effectLst/>
                <a:ea typeface="+mn-ea"/>
                <a:cs typeface="+mn-cs"/>
              </a:rPr>
              <a:t>CDH13 </a:t>
            </a:r>
            <a:r>
              <a:rPr lang="en-GB" sz="1200" kern="1200" dirty="0">
                <a:solidFill>
                  <a:schemeClr val="tx1"/>
                </a:solidFill>
                <a:effectLst/>
                <a:ea typeface="+mn-ea"/>
                <a:cs typeface="+mn-cs"/>
              </a:rPr>
              <a:t>and</a:t>
            </a:r>
            <a:r>
              <a:rPr lang="en-GB" sz="1200" i="1" kern="1200" dirty="0">
                <a:solidFill>
                  <a:schemeClr val="tx1"/>
                </a:solidFill>
                <a:effectLst/>
                <a:ea typeface="+mn-ea"/>
                <a:cs typeface="+mn-cs"/>
              </a:rPr>
              <a:t> ADIPOQ</a:t>
            </a:r>
            <a:r>
              <a:rPr lang="en-GB" sz="1200" kern="1200" dirty="0">
                <a:solidFill>
                  <a:schemeClr val="tx1"/>
                </a:solidFill>
                <a:effectLst/>
                <a:ea typeface="+mn-ea"/>
                <a:cs typeface="+mn-cs"/>
              </a:rPr>
              <a:t>), serum lipids (</a:t>
            </a:r>
            <a:r>
              <a:rPr lang="en-GB" sz="1200" i="1" kern="1200" dirty="0">
                <a:solidFill>
                  <a:schemeClr val="tx1"/>
                </a:solidFill>
                <a:effectLst/>
                <a:ea typeface="+mn-ea"/>
                <a:cs typeface="+mn-cs"/>
              </a:rPr>
              <a:t>APOB, APOC3-APOA1, APOE, CETP, LIPC, LPL, PCSK9, SORT1-PSRC1-CELSR2</a:t>
            </a:r>
            <a:r>
              <a:rPr lang="en-GB" sz="1200" kern="1200" dirty="0">
                <a:solidFill>
                  <a:schemeClr val="tx1"/>
                </a:solidFill>
                <a:effectLst/>
                <a:ea typeface="+mn-ea"/>
                <a:cs typeface="+mn-cs"/>
              </a:rPr>
              <a:t>), C-reactive protein (</a:t>
            </a:r>
            <a:r>
              <a:rPr lang="en-GB" sz="1200" i="1" kern="1200" dirty="0">
                <a:solidFill>
                  <a:schemeClr val="tx1"/>
                </a:solidFill>
                <a:effectLst/>
                <a:ea typeface="+mn-ea"/>
                <a:cs typeface="+mn-cs"/>
              </a:rPr>
              <a:t>LEPR</a:t>
            </a:r>
            <a:r>
              <a:rPr lang="en-GB" sz="1200" kern="1200" dirty="0">
                <a:solidFill>
                  <a:schemeClr val="tx1"/>
                </a:solidFill>
                <a:effectLst/>
                <a:ea typeface="+mn-ea"/>
                <a:cs typeface="+mn-cs"/>
              </a:rPr>
              <a:t>), </a:t>
            </a:r>
            <a:r>
              <a:rPr lang="en-GB" sz="1200" kern="1200" dirty="0" err="1">
                <a:solidFill>
                  <a:schemeClr val="tx1"/>
                </a:solidFill>
                <a:effectLst/>
                <a:ea typeface="+mn-ea"/>
                <a:cs typeface="+mn-cs"/>
              </a:rPr>
              <a:t>hemoglobin</a:t>
            </a:r>
            <a:r>
              <a:rPr lang="en-GB" sz="1200" kern="1200" dirty="0">
                <a:solidFill>
                  <a:schemeClr val="tx1"/>
                </a:solidFill>
                <a:effectLst/>
                <a:ea typeface="+mn-ea"/>
                <a:cs typeface="+mn-cs"/>
              </a:rPr>
              <a:t> levels (</a:t>
            </a:r>
            <a:r>
              <a:rPr lang="en-GB" sz="1200" i="1" kern="1200" dirty="0">
                <a:solidFill>
                  <a:schemeClr val="tx1"/>
                </a:solidFill>
                <a:effectLst/>
                <a:ea typeface="+mn-ea"/>
                <a:cs typeface="+mn-cs"/>
              </a:rPr>
              <a:t>HFE</a:t>
            </a:r>
            <a:r>
              <a:rPr lang="en-GB" sz="1200" kern="1200" dirty="0">
                <a:solidFill>
                  <a:schemeClr val="tx1"/>
                </a:solidFill>
                <a:effectLst/>
                <a:ea typeface="+mn-ea"/>
                <a:cs typeface="+mn-cs"/>
              </a:rPr>
              <a:t>) and fasting glycemic traits (</a:t>
            </a:r>
            <a:r>
              <a:rPr lang="en-GB" sz="1200" i="1" kern="1200" dirty="0">
                <a:solidFill>
                  <a:schemeClr val="tx1"/>
                </a:solidFill>
                <a:effectLst/>
                <a:ea typeface="+mn-ea"/>
                <a:cs typeface="+mn-cs"/>
              </a:rPr>
              <a:t>G6PC2-ABCB11</a:t>
            </a:r>
            <a:r>
              <a:rPr lang="en-GB" sz="1200" kern="1200" dirty="0">
                <a:solidFill>
                  <a:schemeClr val="tx1"/>
                </a:solidFill>
                <a:effectLst/>
                <a:ea typeface="+mn-ea"/>
                <a:cs typeface="+mn-cs"/>
              </a:rPr>
              <a:t>).</a:t>
            </a:r>
          </a:p>
          <a:p>
            <a:r>
              <a:rPr lang="en-GB" sz="1200" kern="1200" dirty="0">
                <a:solidFill>
                  <a:schemeClr val="tx1"/>
                </a:solidFill>
                <a:effectLst/>
                <a:ea typeface="+mn-ea"/>
                <a:cs typeface="+mn-cs"/>
              </a:rPr>
              <a:t>Two were new associations. A rare splice variant (rs138326449) in the </a:t>
            </a:r>
            <a:r>
              <a:rPr lang="en-GB" sz="1200" i="1" kern="1200" dirty="0">
                <a:solidFill>
                  <a:schemeClr val="tx1"/>
                </a:solidFill>
                <a:effectLst/>
                <a:ea typeface="+mn-ea"/>
                <a:cs typeface="+mn-cs"/>
              </a:rPr>
              <a:t>APOC3</a:t>
            </a:r>
            <a:r>
              <a:rPr lang="en-GB" sz="1200" kern="1200" dirty="0">
                <a:solidFill>
                  <a:schemeClr val="tx1"/>
                </a:solidFill>
                <a:effectLst/>
                <a:ea typeface="+mn-ea"/>
                <a:cs typeface="+mn-cs"/>
              </a:rPr>
              <a:t> gene associated with triglyceride (TG) levels was recently described by us and others as associated with TG and coronary artery disease risk. The second was a low frequency intronic variant in </a:t>
            </a:r>
            <a:r>
              <a:rPr lang="en-GB" sz="1200" i="1" kern="1200" dirty="0">
                <a:solidFill>
                  <a:schemeClr val="tx1"/>
                </a:solidFill>
                <a:effectLst/>
                <a:ea typeface="+mn-ea"/>
                <a:cs typeface="+mn-cs"/>
              </a:rPr>
              <a:t>ADIPOQ</a:t>
            </a:r>
            <a:r>
              <a:rPr lang="en-GB" sz="1200" kern="1200" dirty="0">
                <a:solidFill>
                  <a:schemeClr val="tx1"/>
                </a:solidFill>
                <a:effectLst/>
                <a:ea typeface="+mn-ea"/>
                <a:cs typeface="+mn-cs"/>
              </a:rPr>
              <a:t> associated with adiponectin levels (rs74577862-A, effect allele frequency [EAF]=2.6%, Beta (SE)=-0.915 standard deviation [SD] units (0.091), </a:t>
            </a:r>
            <a:r>
              <a:rPr lang="en-GB" sz="1200" i="1" kern="1200" dirty="0">
                <a:solidFill>
                  <a:schemeClr val="tx1"/>
                </a:solidFill>
                <a:effectLst/>
                <a:ea typeface="+mn-ea"/>
                <a:cs typeface="+mn-cs"/>
              </a:rPr>
              <a:t>p-value</a:t>
            </a:r>
            <a:r>
              <a:rPr lang="en-GB" sz="1200" kern="1200" dirty="0">
                <a:solidFill>
                  <a:schemeClr val="tx1"/>
                </a:solidFill>
                <a:effectLst/>
                <a:ea typeface="+mn-ea"/>
                <a:cs typeface="+mn-cs"/>
              </a:rPr>
              <a:t>=9.83x10</a:t>
            </a:r>
            <a:r>
              <a:rPr lang="en-GB" sz="1200" kern="1200" baseline="30000" dirty="0">
                <a:solidFill>
                  <a:schemeClr val="tx1"/>
                </a:solidFill>
                <a:effectLst/>
                <a:ea typeface="+mn-ea"/>
                <a:cs typeface="+mn-cs"/>
              </a:rPr>
              <a:t>-24</a:t>
            </a:r>
            <a:r>
              <a:rPr lang="en-GB" sz="1200" kern="1200" dirty="0">
                <a:solidFill>
                  <a:schemeClr val="tx1"/>
                </a:solidFill>
                <a:effectLst/>
                <a:ea typeface="+mn-ea"/>
                <a:cs typeface="+mn-cs"/>
              </a:rPr>
              <a:t>). This variant was strongly supported in the GWA sample (combined </a:t>
            </a:r>
            <a:r>
              <a:rPr lang="en-GB" sz="1200" i="1" kern="1200" dirty="0">
                <a:solidFill>
                  <a:schemeClr val="tx1"/>
                </a:solidFill>
                <a:effectLst/>
                <a:ea typeface="+mn-ea"/>
                <a:cs typeface="+mn-cs"/>
              </a:rPr>
              <a:t>p-value</a:t>
            </a:r>
            <a:r>
              <a:rPr lang="en-GB" sz="1200" kern="1200" dirty="0">
                <a:solidFill>
                  <a:schemeClr val="tx1"/>
                </a:solidFill>
                <a:effectLst/>
                <a:ea typeface="+mn-ea"/>
                <a:cs typeface="+mn-cs"/>
              </a:rPr>
              <a:t>=3.04x10</a:t>
            </a:r>
            <a:r>
              <a:rPr lang="en-GB" sz="1200" kern="1200" baseline="30000" dirty="0">
                <a:solidFill>
                  <a:schemeClr val="tx1"/>
                </a:solidFill>
                <a:effectLst/>
                <a:ea typeface="+mn-ea"/>
                <a:cs typeface="+mn-cs"/>
              </a:rPr>
              <a:t>-64</a:t>
            </a:r>
            <a:r>
              <a:rPr lang="en-GB" sz="1200" kern="1200" dirty="0">
                <a:solidFill>
                  <a:schemeClr val="tx1"/>
                </a:solidFill>
                <a:effectLst/>
                <a:ea typeface="+mn-ea"/>
                <a:cs typeface="+mn-cs"/>
              </a:rPr>
              <a:t>) and was further replicated in independent samples </a:t>
            </a:r>
            <a:r>
              <a:rPr lang="en-GB" sz="1200" u="none" strike="noStrike" kern="1200" baseline="30000" dirty="0">
                <a:solidFill>
                  <a:schemeClr val="tx1"/>
                </a:solidFill>
                <a:effectLst/>
                <a:ea typeface="+mn-ea"/>
                <a:cs typeface="+mn-cs"/>
                <a:hlinkClick r:id="rId3" action="ppaction://hlinkfile" tooltip="Li,  #1992"/>
              </a:rPr>
              <a:t>39</a:t>
            </a:r>
            <a:r>
              <a:rPr lang="en-GB" sz="1200" kern="1200" dirty="0">
                <a:solidFill>
                  <a:schemeClr val="tx1"/>
                </a:solidFill>
                <a:effectLst/>
                <a:ea typeface="+mn-ea"/>
                <a:cs typeface="+mn-cs"/>
              </a:rPr>
              <a:t>. </a:t>
            </a:r>
          </a:p>
          <a:p>
            <a:r>
              <a:rPr lang="en-GB" sz="1200" kern="1200" dirty="0">
                <a:solidFill>
                  <a:schemeClr val="tx1"/>
                </a:solidFill>
                <a:effectLst/>
                <a:ea typeface="+mn-ea"/>
                <a:cs typeface="+mn-cs"/>
              </a:rPr>
              <a:t>As summarised in this figure, the picture emerging from this large-scale comparison is that single marker association testing follows closely the expected relationship between EAF and effect size (beta) as dictated by study power. In addition, there is compelling evidence that the classical lipid alleles (and notably the </a:t>
            </a:r>
            <a:r>
              <a:rPr lang="en-GB" sz="1200" i="1" kern="1200" dirty="0">
                <a:solidFill>
                  <a:schemeClr val="tx1"/>
                </a:solidFill>
                <a:effectLst/>
                <a:ea typeface="+mn-ea"/>
                <a:cs typeface="+mn-cs"/>
              </a:rPr>
              <a:t>APOE</a:t>
            </a:r>
            <a:r>
              <a:rPr lang="en-GB" sz="1200" kern="1200" dirty="0">
                <a:solidFill>
                  <a:schemeClr val="tx1"/>
                </a:solidFill>
                <a:effectLst/>
                <a:ea typeface="+mn-ea"/>
                <a:cs typeface="+mn-cs"/>
              </a:rPr>
              <a:t> variant rs7412) represent extremes of genetic risk for a wide range of biomedical traits where our sample is fully powered. </a:t>
            </a:r>
          </a:p>
          <a:p>
            <a:r>
              <a:rPr lang="en-GB" sz="1200" kern="1200" dirty="0">
                <a:solidFill>
                  <a:schemeClr val="tx1"/>
                </a:solidFill>
                <a:effectLst/>
                <a:ea typeface="+mn-ea"/>
                <a:cs typeface="+mn-cs"/>
              </a:rPr>
              <a:t>Given the high degree of coverage of the human genome achieved in our study, results here do suggest that across these traits future “low hanging fruit” discoveries of low frequency variants of high penetrance (as defined by study power) are highly unlikely. This also suggests that sequencing a comparable number of samples is unlikely to yield </a:t>
            </a:r>
          </a:p>
          <a:p>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03596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Power for each chip</a:t>
            </a:r>
          </a:p>
          <a:p>
            <a:r>
              <a:rPr lang="en-US" dirty="0"/>
              <a:t>They simulated data under the assumption that a particular allele is causal</a:t>
            </a:r>
          </a:p>
          <a:p>
            <a:r>
              <a:rPr lang="en-US" dirty="0"/>
              <a:t>Then looked to see whether any SNPs on the respective genotyping chip, within a large region around the causal SNP attain the specified significance level</a:t>
            </a:r>
          </a:p>
          <a:p>
            <a:r>
              <a:rPr lang="en-US" dirty="0"/>
              <a:t>Sample size of 2000 cases and 2000 controls </a:t>
            </a:r>
          </a:p>
          <a:p>
            <a:r>
              <a:rPr lang="en-US" dirty="0"/>
              <a:t>Relative risk at the causal SNP of 1.3</a:t>
            </a:r>
          </a:p>
          <a:p>
            <a:r>
              <a:rPr lang="en-US" dirty="0"/>
              <a:t>P-value threshold of 5×10−7</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40</a:t>
            </a:fld>
            <a:endParaRPr lang="en-GB"/>
          </a:p>
        </p:txBody>
      </p:sp>
    </p:spTree>
    <p:extLst>
      <p:ext uri="{BB962C8B-B14F-4D97-AF65-F5344CB8AC3E}">
        <p14:creationId xmlns:p14="http://schemas.microsoft.com/office/powerpoint/2010/main" val="264122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cost per Genome has dropped at the same time, but it is still too expensive to conduct large studies where each sample is sequenced to a level similar to publically available resources.</a:t>
            </a:r>
          </a:p>
          <a:p>
            <a:endParaRPr lang="en-US" dirty="0"/>
          </a:p>
          <a:p>
            <a:r>
              <a:rPr lang="en-US" dirty="0"/>
              <a:t>At the time of the Human Genome Project the cost was 1 billion</a:t>
            </a:r>
          </a:p>
          <a:p>
            <a:r>
              <a:rPr lang="en-US" dirty="0"/>
              <a:t>By July 2014 it was 5 thousand</a:t>
            </a:r>
          </a:p>
          <a:p>
            <a:r>
              <a:rPr lang="en-US" dirty="0"/>
              <a:t>Exome sequencing, where only genic regions are sequenced costs about 500 to 1 thousand dollars</a:t>
            </a:r>
          </a:p>
          <a:p>
            <a:r>
              <a:rPr lang="en-US" dirty="0"/>
              <a:t>Chip based genotyping costs in the 100 dollar range.</a:t>
            </a:r>
          </a:p>
          <a:p>
            <a:endParaRPr lang="en-US" dirty="0"/>
          </a:p>
          <a:p>
            <a:r>
              <a:rPr lang="en-US" dirty="0"/>
              <a:t>Imputation allows the use of information from different samples in a second sample that does not contain as many markers. </a:t>
            </a:r>
          </a:p>
          <a:p>
            <a:r>
              <a:rPr lang="en-US" dirty="0"/>
              <a:t>In this way it allows more markers to be tested without the associated costs of having to actually genotype subjects at those sites.</a:t>
            </a:r>
            <a:endParaRPr lang="en-GB" dirty="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2</a:t>
            </a:fld>
            <a:endParaRPr lang="en-GB"/>
          </a:p>
        </p:txBody>
      </p:sp>
    </p:spTree>
    <p:extLst>
      <p:ext uri="{BB962C8B-B14F-4D97-AF65-F5344CB8AC3E}">
        <p14:creationId xmlns:p14="http://schemas.microsoft.com/office/powerpoint/2010/main" val="229990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e.g</a:t>
            </a:r>
            <a:endParaRPr lang="en-US" dirty="0"/>
          </a:p>
          <a:p>
            <a:r>
              <a:rPr lang="en-US" dirty="0"/>
              <a:t>ARIC </a:t>
            </a:r>
            <a:r>
              <a:rPr lang="en-US" dirty="0" err="1"/>
              <a:t>Affymetrix</a:t>
            </a:r>
            <a:r>
              <a:rPr lang="en-US" dirty="0"/>
              <a:t> Genome-Wide Human SNP Array 6.0</a:t>
            </a:r>
          </a:p>
          <a:p>
            <a:r>
              <a:rPr lang="en-US" dirty="0"/>
              <a:t>CHS </a:t>
            </a:r>
            <a:r>
              <a:rPr lang="en-US" dirty="0" err="1"/>
              <a:t>Illumina</a:t>
            </a:r>
            <a:r>
              <a:rPr lang="en-US" dirty="0"/>
              <a:t> 370CNV Duo® </a:t>
            </a:r>
            <a:r>
              <a:rPr lang="en-US" dirty="0" err="1"/>
              <a:t>BeadChip</a:t>
            </a:r>
            <a:endParaRPr lang="en-US" dirty="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46</a:t>
            </a:fld>
            <a:endParaRPr lang="en-GB"/>
          </a:p>
        </p:txBody>
      </p:sp>
    </p:spTree>
    <p:extLst>
      <p:ext uri="{BB962C8B-B14F-4D97-AF65-F5344CB8AC3E}">
        <p14:creationId xmlns:p14="http://schemas.microsoft.com/office/powerpoint/2010/main" val="97468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F4A53ED-1863-4013-8478-A8A2660E5CE3}" type="slidenum">
              <a:rPr lang="en-GB" smtClean="0"/>
              <a:t>47</a:t>
            </a:fld>
            <a:endParaRPr lang="en-GB"/>
          </a:p>
        </p:txBody>
      </p:sp>
    </p:spTree>
    <p:extLst>
      <p:ext uri="{BB962C8B-B14F-4D97-AF65-F5344CB8AC3E}">
        <p14:creationId xmlns:p14="http://schemas.microsoft.com/office/powerpoint/2010/main" val="188235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Two “new associations”:</a:t>
            </a:r>
          </a:p>
          <a:p>
            <a:pPr marL="685800" lvl="1" indent="-228600">
              <a:buFont typeface="+mj-lt"/>
              <a:buAutoNum type="alphaLcParenR"/>
            </a:pPr>
            <a:r>
              <a:rPr lang="en-US" dirty="0"/>
              <a:t>Within the IL2RA gene for association with type 1 diabetes </a:t>
            </a:r>
          </a:p>
          <a:p>
            <a:pPr marL="685800" lvl="1" indent="-228600">
              <a:buFont typeface="+mj-lt"/>
              <a:buAutoNum type="alphaLcParenR"/>
            </a:pPr>
            <a:r>
              <a:rPr lang="en-US" dirty="0"/>
              <a:t>In proximity of the CDKN2B gene for association with type 2 diabetes</a:t>
            </a:r>
          </a:p>
          <a:p>
            <a:pPr marL="228600" indent="-228600">
              <a:buFont typeface="+mj-lt"/>
              <a:buAutoNum type="arabicPeriod"/>
            </a:pPr>
            <a:endParaRPr lang="en-US" dirty="0"/>
          </a:p>
          <a:p>
            <a:pPr marL="228600" indent="-228600">
              <a:buFont typeface="+mj-lt"/>
              <a:buAutoNum type="arabicPeriod"/>
            </a:pPr>
            <a:r>
              <a:rPr lang="en-US" dirty="0"/>
              <a:t>Refined associations:</a:t>
            </a:r>
          </a:p>
          <a:p>
            <a:pPr marL="685800" lvl="1" indent="-228600">
              <a:buFont typeface="+mj-lt"/>
              <a:buAutoNum type="alphaLcParenR"/>
            </a:pPr>
            <a:r>
              <a:rPr lang="en-US" dirty="0"/>
              <a:t>One in exon 9 of IL23R in association with Crohn’s disease, </a:t>
            </a:r>
          </a:p>
          <a:p>
            <a:pPr marL="1200150" lvl="2" indent="-285750">
              <a:buFont typeface="+mj-lt"/>
              <a:buAutoNum type="romanLcPeriod"/>
            </a:pPr>
            <a:r>
              <a:rPr lang="en-US" dirty="0"/>
              <a:t>predicted to be probably damaging by PolyPhen2</a:t>
            </a:r>
          </a:p>
          <a:p>
            <a:pPr marL="685800" lvl="1" indent="-228600">
              <a:buFont typeface="+mj-lt"/>
              <a:buAutoNum type="alphaLcParenR"/>
            </a:pPr>
            <a:r>
              <a:rPr lang="en-US" dirty="0"/>
              <a:t>A variant is in the CUX2 gene region for association with type 1 diabetes</a:t>
            </a:r>
          </a:p>
          <a:p>
            <a:pPr marL="1200150" lvl="2" indent="-285750">
              <a:buFont typeface="+mj-lt"/>
              <a:buAutoNum type="romanLcPeriod"/>
            </a:pPr>
            <a:r>
              <a:rPr lang="en-US" dirty="0"/>
              <a:t>evidence of association two orders of magnitude higher (10-14 to 10-16)</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48</a:t>
            </a:fld>
            <a:endParaRPr lang="en-GB"/>
          </a:p>
        </p:txBody>
      </p:sp>
    </p:spTree>
    <p:extLst>
      <p:ext uri="{BB962C8B-B14F-4D97-AF65-F5344CB8AC3E}">
        <p14:creationId xmlns:p14="http://schemas.microsoft.com/office/powerpoint/2010/main" val="69978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a:t>
            </a:fld>
            <a:endParaRPr lang="en-GB"/>
          </a:p>
        </p:txBody>
      </p:sp>
    </p:spTree>
    <p:extLst>
      <p:ext uri="{BB962C8B-B14F-4D97-AF65-F5344CB8AC3E}">
        <p14:creationId xmlns:p14="http://schemas.microsoft.com/office/powerpoint/2010/main" val="43324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effect size, sample size and allele frequency all </a:t>
            </a:r>
          </a:p>
        </p:txBody>
      </p:sp>
      <p:sp>
        <p:nvSpPr>
          <p:cNvPr id="4" name="Slide Number Placeholder 3"/>
          <p:cNvSpPr>
            <a:spLocks noGrp="1"/>
          </p:cNvSpPr>
          <p:nvPr>
            <p:ph type="sldNum" sz="quarter" idx="10"/>
          </p:nvPr>
        </p:nvSpPr>
        <p:spPr/>
        <p:txBody>
          <a:bodyPr/>
          <a:lstStyle/>
          <a:p>
            <a:fld id="{7A940A96-C0D9-6D48-83E1-560E25C085EA}" type="slidenum">
              <a:rPr lang="en-US" smtClean="0"/>
              <a:t>8</a:t>
            </a:fld>
            <a:endParaRPr lang="en-US"/>
          </a:p>
        </p:txBody>
      </p:sp>
    </p:spTree>
    <p:extLst>
      <p:ext uri="{BB962C8B-B14F-4D97-AF65-F5344CB8AC3E}">
        <p14:creationId xmlns:p14="http://schemas.microsoft.com/office/powerpoint/2010/main" val="322398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Imputation has several definitions:</a:t>
            </a:r>
          </a:p>
          <a:p>
            <a:pPr marL="228600" indent="-228600">
              <a:buFont typeface="+mj-lt"/>
              <a:buAutoNum type="arabicPeriod"/>
            </a:pPr>
            <a:r>
              <a:rPr lang="en-US" dirty="0"/>
              <a:t>In statistics, imputation is the process of replacing missing data with substituted values.</a:t>
            </a:r>
          </a:p>
          <a:p>
            <a:pPr marL="228600" indent="-228600">
              <a:buFont typeface="+mj-lt"/>
              <a:buAutoNum type="arabicPeriod"/>
            </a:pPr>
            <a:r>
              <a:rPr lang="en-US" dirty="0"/>
              <a:t>Imputed values may be obtained using a model based on available observed values</a:t>
            </a:r>
          </a:p>
          <a:p>
            <a:pPr marL="685800" lvl="1" indent="-228600">
              <a:buFont typeface="+mj-lt"/>
              <a:buAutoNum type="alphaLcParenR"/>
            </a:pPr>
            <a:r>
              <a:rPr lang="en-US" dirty="0"/>
              <a:t>multiple regression</a:t>
            </a:r>
          </a:p>
          <a:p>
            <a:pPr marL="685800" lvl="1" indent="-228600">
              <a:buFont typeface="+mj-lt"/>
              <a:buAutoNum type="alphaLcParenR"/>
            </a:pPr>
            <a:r>
              <a:rPr lang="en-US" dirty="0"/>
              <a:t>multiple imputation</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12</a:t>
            </a:fld>
            <a:endParaRPr lang="en-GB"/>
          </a:p>
        </p:txBody>
      </p:sp>
    </p:spTree>
    <p:extLst>
      <p:ext uri="{BB962C8B-B14F-4D97-AF65-F5344CB8AC3E}">
        <p14:creationId xmlns:p14="http://schemas.microsoft.com/office/powerpoint/2010/main" val="113196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influence of recombination is that markers that are on the same chromosome in a parent are not necessarily co-inherited</a:t>
            </a:r>
            <a:endParaRPr lang="en-US" dirty="0"/>
          </a:p>
        </p:txBody>
      </p:sp>
      <p:sp>
        <p:nvSpPr>
          <p:cNvPr id="4" name="Slide Number Placeholder 3"/>
          <p:cNvSpPr>
            <a:spLocks noGrp="1"/>
          </p:cNvSpPr>
          <p:nvPr>
            <p:ph type="sldNum" sz="quarter" idx="10"/>
          </p:nvPr>
        </p:nvSpPr>
        <p:spPr/>
        <p:txBody>
          <a:bodyPr/>
          <a:lstStyle/>
          <a:p>
            <a:fld id="{F10620E1-CDC2-BE46-9707-F7BA4964560A}" type="slidenum">
              <a:rPr lang="en-US" smtClean="0"/>
              <a:t>13</a:t>
            </a:fld>
            <a:endParaRPr lang="en-US"/>
          </a:p>
        </p:txBody>
      </p:sp>
    </p:spTree>
    <p:extLst>
      <p:ext uri="{BB962C8B-B14F-4D97-AF65-F5344CB8AC3E}">
        <p14:creationId xmlns:p14="http://schemas.microsoft.com/office/powerpoint/2010/main" val="249966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there was</a:t>
            </a:r>
            <a:r>
              <a:rPr lang="en-US" baseline="0" dirty="0"/>
              <a:t> </a:t>
            </a:r>
            <a:r>
              <a:rPr lang="en-US" dirty="0"/>
              <a:t>no recombination, knowledge</a:t>
            </a:r>
            <a:r>
              <a:rPr lang="en-US" baseline="0" dirty="0"/>
              <a:t> of an allele at one SNP on the chromosome would be a perfect predictor (barring mutation) of the allele at every other SNP on the chromosome.</a:t>
            </a:r>
          </a:p>
          <a:p>
            <a:endParaRPr lang="en-US" baseline="0" dirty="0"/>
          </a:p>
          <a:p>
            <a:r>
              <a:rPr lang="en-US" baseline="0" dirty="0"/>
              <a:t>But recombination means that the further the SNP is away, the less predictable the SNP is.</a:t>
            </a:r>
          </a:p>
          <a:p>
            <a:endParaRPr lang="en-US" baseline="0" dirty="0"/>
          </a:p>
          <a:p>
            <a:r>
              <a:rPr lang="en-US" dirty="0"/>
              <a:t>The </a:t>
            </a:r>
          </a:p>
        </p:txBody>
      </p:sp>
      <p:sp>
        <p:nvSpPr>
          <p:cNvPr id="4" name="Slide Number Placeholder 3"/>
          <p:cNvSpPr>
            <a:spLocks noGrp="1"/>
          </p:cNvSpPr>
          <p:nvPr>
            <p:ph type="sldNum" sz="quarter" idx="10"/>
          </p:nvPr>
        </p:nvSpPr>
        <p:spPr/>
        <p:txBody>
          <a:bodyPr/>
          <a:lstStyle/>
          <a:p>
            <a:fld id="{F10620E1-CDC2-BE46-9707-F7BA4964560A}" type="slidenum">
              <a:rPr lang="en-US" smtClean="0"/>
              <a:t>14</a:t>
            </a:fld>
            <a:endParaRPr lang="en-US"/>
          </a:p>
        </p:txBody>
      </p:sp>
    </p:spTree>
    <p:extLst>
      <p:ext uri="{BB962C8B-B14F-4D97-AF65-F5344CB8AC3E}">
        <p14:creationId xmlns:p14="http://schemas.microsoft.com/office/powerpoint/2010/main" val="289723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15</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baseline="0" dirty="0">
              <a:ea typeface="ＭＳ Ｐゴシック" charset="0"/>
              <a:cs typeface="ＭＳ Ｐゴシック" charset="0"/>
            </a:endParaRPr>
          </a:p>
          <a:p>
            <a:pPr eaLnBrk="1" hangingPunct="1"/>
            <a:endParaRPr lang="en-US" baseline="0"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43922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16</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baseline="0" dirty="0">
              <a:ea typeface="ＭＳ Ｐゴシック" charset="0"/>
              <a:cs typeface="ＭＳ Ｐゴシック" charset="0"/>
            </a:endParaRPr>
          </a:p>
        </p:txBody>
      </p:sp>
    </p:spTree>
    <p:extLst>
      <p:ext uri="{BB962C8B-B14F-4D97-AF65-F5344CB8AC3E}">
        <p14:creationId xmlns:p14="http://schemas.microsoft.com/office/powerpoint/2010/main" val="976464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4" y="6419089"/>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1"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a:xfrm>
            <a:off x="2987828" y="6459788"/>
            <a:ext cx="3617103" cy="365125"/>
          </a:xfrm>
        </p:spPr>
        <p:txBody>
          <a:bodyPr/>
          <a:lstStyle/>
          <a:p>
            <a:r>
              <a:rPr lang="en-GB"/>
              <a:t>Imputation:</a:t>
            </a: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Line 11"/>
          <p:cNvSpPr>
            <a:spLocks noChangeShapeType="1"/>
          </p:cNvSpPr>
          <p:nvPr userDrawn="1"/>
        </p:nvSpPr>
        <p:spPr bwMode="auto">
          <a:xfrm>
            <a:off x="-2381" y="6383587"/>
            <a:ext cx="9144000" cy="0"/>
          </a:xfrm>
          <a:prstGeom prst="line">
            <a:avLst/>
          </a:prstGeom>
          <a:noFill/>
          <a:ln w="57150">
            <a:solidFill>
              <a:srgbClr val="4D4D4D"/>
            </a:solidFill>
            <a:round/>
            <a:headEnd/>
            <a:tailEnd/>
          </a:ln>
          <a:effectLst/>
        </p:spPr>
        <p:txBody>
          <a:bodyPr/>
          <a:lstStyle/>
          <a:p>
            <a:pPr>
              <a:defRPr/>
            </a:pPr>
            <a:endParaRPr lang="en-GB" sz="1800">
              <a:latin typeface="Times New Roman" charset="0"/>
            </a:endParaRPr>
          </a:p>
        </p:txBody>
      </p:sp>
      <p:sp>
        <p:nvSpPr>
          <p:cNvPr id="11" name="Text Box 9"/>
          <p:cNvSpPr txBox="1">
            <a:spLocks noChangeArrowheads="1"/>
          </p:cNvSpPr>
          <p:nvPr userDrawn="1"/>
        </p:nvSpPr>
        <p:spPr bwMode="auto">
          <a:xfrm>
            <a:off x="-180528" y="6435630"/>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2" name="Group 15"/>
          <p:cNvGrpSpPr>
            <a:grpSpLocks/>
          </p:cNvGrpSpPr>
          <p:nvPr userDrawn="1"/>
        </p:nvGrpSpPr>
        <p:grpSpPr bwMode="auto">
          <a:xfrm>
            <a:off x="7524330" y="6419306"/>
            <a:ext cx="1558553" cy="533527"/>
            <a:chOff x="4662" y="3962"/>
            <a:chExt cx="1086" cy="406"/>
          </a:xfrm>
        </p:grpSpPr>
        <p:pic>
          <p:nvPicPr>
            <p:cNvPr id="13"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4" name="Text Box 14"/>
            <p:cNvSpPr txBox="1">
              <a:spLocks noChangeArrowheads="1"/>
            </p:cNvSpPr>
            <p:nvPr userDrawn="1"/>
          </p:nvSpPr>
          <p:spPr bwMode="auto">
            <a:xfrm>
              <a:off x="4916" y="3985"/>
              <a:ext cx="832" cy="383"/>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138241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2385" y="6397537"/>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15"/>
          <p:cNvGrpSpPr>
            <a:grpSpLocks/>
          </p:cNvGrpSpPr>
          <p:nvPr userDrawn="1"/>
        </p:nvGrpSpPr>
        <p:grpSpPr bwMode="auto">
          <a:xfrm>
            <a:off x="7524330" y="6415782"/>
            <a:ext cx="1558553" cy="533527"/>
            <a:chOff x="4662" y="3962"/>
            <a:chExt cx="1086" cy="406"/>
          </a:xfrm>
        </p:grpSpPr>
        <p:pic>
          <p:nvPicPr>
            <p:cNvPr id="11"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2" name="Text Box 14"/>
            <p:cNvSpPr txBox="1">
              <a:spLocks noChangeArrowheads="1"/>
            </p:cNvSpPr>
            <p:nvPr userDrawn="1"/>
          </p:nvSpPr>
          <p:spPr bwMode="auto">
            <a:xfrm>
              <a:off x="4916" y="3985"/>
              <a:ext cx="832" cy="383"/>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
        <p:nvSpPr>
          <p:cNvPr id="13" name="Text Box 9"/>
          <p:cNvSpPr txBox="1">
            <a:spLocks noChangeArrowheads="1"/>
          </p:cNvSpPr>
          <p:nvPr userDrawn="1"/>
        </p:nvSpPr>
        <p:spPr bwMode="auto">
          <a:xfrm>
            <a:off x="-180528" y="6435630"/>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
        <p:nvSpPr>
          <p:cNvPr id="16" name="Footer Placeholder 4"/>
          <p:cNvSpPr>
            <a:spLocks noGrp="1"/>
          </p:cNvSpPr>
          <p:nvPr>
            <p:ph type="ftr" sz="quarter" idx="11"/>
          </p:nvPr>
        </p:nvSpPr>
        <p:spPr>
          <a:xfrm>
            <a:off x="2904735" y="6452676"/>
            <a:ext cx="4266862" cy="365125"/>
          </a:xfrm>
        </p:spPr>
        <p:txBody>
          <a:bodyPr/>
          <a:lstStyle/>
          <a:p>
            <a:r>
              <a:rPr lang="en-GB" dirty="0"/>
              <a:t>SSCM Short Course in Genetic Epidemiology Imputation: Introduction</a:t>
            </a:r>
          </a:p>
        </p:txBody>
      </p:sp>
      <p:sp>
        <p:nvSpPr>
          <p:cNvPr id="17" name="Line 11"/>
          <p:cNvSpPr>
            <a:spLocks noChangeShapeType="1"/>
          </p:cNvSpPr>
          <p:nvPr userDrawn="1"/>
        </p:nvSpPr>
        <p:spPr bwMode="auto">
          <a:xfrm>
            <a:off x="0" y="6388349"/>
            <a:ext cx="9144000" cy="0"/>
          </a:xfrm>
          <a:prstGeom prst="line">
            <a:avLst/>
          </a:prstGeom>
          <a:noFill/>
          <a:ln w="57150">
            <a:solidFill>
              <a:srgbClr val="4D4D4D"/>
            </a:solidFill>
            <a:round/>
            <a:headEnd/>
            <a:tailEnd/>
          </a:ln>
          <a:effectLst/>
        </p:spPr>
        <p:txBody>
          <a:bodyPr/>
          <a:lstStyle/>
          <a:p>
            <a:pPr>
              <a:defRPr/>
            </a:pPr>
            <a:endParaRPr lang="en-GB" sz="1800">
              <a:latin typeface="Times New Roman" charset="0"/>
            </a:endParaRPr>
          </a:p>
        </p:txBody>
      </p:sp>
    </p:spTree>
    <p:extLst>
      <p:ext uri="{BB962C8B-B14F-4D97-AF65-F5344CB8AC3E}">
        <p14:creationId xmlns:p14="http://schemas.microsoft.com/office/powerpoint/2010/main" val="322129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6" y="6400800"/>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a:xfrm>
            <a:off x="3107117" y="6469032"/>
            <a:ext cx="3617103" cy="365125"/>
          </a:xfrm>
        </p:spPr>
        <p:txBody>
          <a:bodyPr/>
          <a:lstStyle>
            <a:lvl1pPr>
              <a:defRPr>
                <a:solidFill>
                  <a:srgbClr val="FFFFFF"/>
                </a:solidFill>
              </a:defRPr>
            </a:lvl1pPr>
          </a:lstStyle>
          <a:p>
            <a:r>
              <a:rPr lang="en-GB" dirty="0"/>
              <a:t>Imputation:</a:t>
            </a:r>
          </a:p>
        </p:txBody>
      </p:sp>
      <p:sp>
        <p:nvSpPr>
          <p:cNvPr id="11" name="Line 11"/>
          <p:cNvSpPr>
            <a:spLocks noChangeShapeType="1"/>
          </p:cNvSpPr>
          <p:nvPr userDrawn="1"/>
        </p:nvSpPr>
        <p:spPr bwMode="auto">
          <a:xfrm>
            <a:off x="-2369" y="6373421"/>
            <a:ext cx="9144000" cy="0"/>
          </a:xfrm>
          <a:prstGeom prst="line">
            <a:avLst/>
          </a:prstGeom>
          <a:noFill/>
          <a:ln w="57150">
            <a:solidFill>
              <a:srgbClr val="4D4D4D"/>
            </a:solidFill>
            <a:round/>
            <a:headEnd/>
            <a:tailEnd/>
          </a:ln>
          <a:effectLst/>
        </p:spPr>
        <p:txBody>
          <a:bodyPr/>
          <a:lstStyle/>
          <a:p>
            <a:pPr>
              <a:defRPr/>
            </a:pPr>
            <a:endParaRPr lang="en-GB" sz="1800">
              <a:latin typeface="Times New Roman" charset="0"/>
            </a:endParaRPr>
          </a:p>
        </p:txBody>
      </p:sp>
      <p:sp>
        <p:nvSpPr>
          <p:cNvPr id="12" name="Text Box 9"/>
          <p:cNvSpPr txBox="1">
            <a:spLocks noChangeArrowheads="1"/>
          </p:cNvSpPr>
          <p:nvPr userDrawn="1"/>
        </p:nvSpPr>
        <p:spPr bwMode="auto">
          <a:xfrm>
            <a:off x="-180528" y="6418647"/>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3" name="Group 15"/>
          <p:cNvGrpSpPr>
            <a:grpSpLocks/>
          </p:cNvGrpSpPr>
          <p:nvPr userDrawn="1"/>
        </p:nvGrpSpPr>
        <p:grpSpPr bwMode="auto">
          <a:xfrm>
            <a:off x="7524330" y="6403258"/>
            <a:ext cx="1558553" cy="533527"/>
            <a:chOff x="4662" y="3962"/>
            <a:chExt cx="1086" cy="406"/>
          </a:xfrm>
        </p:grpSpPr>
        <p:pic>
          <p:nvPicPr>
            <p:cNvPr id="14"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5" name="Text Box 14"/>
            <p:cNvSpPr txBox="1">
              <a:spLocks noChangeArrowheads="1"/>
            </p:cNvSpPr>
            <p:nvPr userDrawn="1"/>
          </p:nvSpPr>
          <p:spPr bwMode="auto">
            <a:xfrm>
              <a:off x="4916" y="3985"/>
              <a:ext cx="832" cy="383"/>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141464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4" y="4953000"/>
            <a:ext cx="9141619" cy="19050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6" y="2"/>
            <a:ext cx="9143989" cy="4915076"/>
          </a:xfrm>
          <a:blipFill>
            <a:blip r:embed="rId2"/>
            <a:stretch>
              <a:fillRect/>
            </a:stretch>
          </a:blipFill>
        </p:spPr>
        <p:txBody>
          <a:bodyPr lIns="457200" tIns="457200" anchor="t"/>
          <a:lstStyle>
            <a:lvl1pPr marL="0" indent="0">
              <a:buNone/>
              <a:defRPr sz="3200">
                <a:solidFill>
                  <a:schemeClr val="bg1"/>
                </a:solidFill>
              </a:defRPr>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GB"/>
              <a:t>Imputation:</a:t>
            </a:r>
          </a:p>
        </p:txBody>
      </p:sp>
      <p:sp>
        <p:nvSpPr>
          <p:cNvPr id="11" name="Line 11"/>
          <p:cNvSpPr>
            <a:spLocks noChangeShapeType="1"/>
          </p:cNvSpPr>
          <p:nvPr userDrawn="1"/>
        </p:nvSpPr>
        <p:spPr bwMode="auto">
          <a:xfrm>
            <a:off x="-2381" y="4953000"/>
            <a:ext cx="9144000" cy="0"/>
          </a:xfrm>
          <a:prstGeom prst="line">
            <a:avLst/>
          </a:prstGeom>
          <a:noFill/>
          <a:ln w="57150">
            <a:solidFill>
              <a:srgbClr val="4D4D4D"/>
            </a:solidFill>
            <a:round/>
            <a:headEnd/>
            <a:tailEnd/>
          </a:ln>
          <a:effectLst/>
        </p:spPr>
        <p:txBody>
          <a:bodyPr/>
          <a:lstStyle/>
          <a:p>
            <a:pPr>
              <a:defRPr/>
            </a:pPr>
            <a:endParaRPr lang="en-GB" sz="1800">
              <a:latin typeface="Times New Roman" charset="0"/>
            </a:endParaRPr>
          </a:p>
        </p:txBody>
      </p:sp>
      <p:sp>
        <p:nvSpPr>
          <p:cNvPr id="12" name="Text Box 9"/>
          <p:cNvSpPr txBox="1">
            <a:spLocks noChangeArrowheads="1"/>
          </p:cNvSpPr>
          <p:nvPr userDrawn="1"/>
        </p:nvSpPr>
        <p:spPr bwMode="auto">
          <a:xfrm>
            <a:off x="-180528" y="6451735"/>
            <a:ext cx="3322252" cy="410241"/>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3" name="Group 15"/>
          <p:cNvGrpSpPr>
            <a:grpSpLocks/>
          </p:cNvGrpSpPr>
          <p:nvPr userDrawn="1"/>
        </p:nvGrpSpPr>
        <p:grpSpPr bwMode="auto">
          <a:xfrm>
            <a:off x="7524330" y="6361398"/>
            <a:ext cx="1558553" cy="533527"/>
            <a:chOff x="4662" y="3962"/>
            <a:chExt cx="1086" cy="406"/>
          </a:xfrm>
        </p:grpSpPr>
        <p:pic>
          <p:nvPicPr>
            <p:cNvPr id="14" name="Picture 8"/>
            <p:cNvPicPr>
              <a:picLocks noChangeAspect="1" noChangeArrowheads="1"/>
            </p:cNvPicPr>
            <p:nvPr userDrawn="1"/>
          </p:nvPicPr>
          <p:blipFill>
            <a:blip r:embed="rId3" cstate="print"/>
            <a:srcRect r="70441"/>
            <a:stretch>
              <a:fillRect/>
            </a:stretch>
          </p:blipFill>
          <p:spPr bwMode="auto">
            <a:xfrm>
              <a:off x="4662" y="3962"/>
              <a:ext cx="282" cy="310"/>
            </a:xfrm>
            <a:prstGeom prst="rect">
              <a:avLst/>
            </a:prstGeom>
            <a:noFill/>
            <a:ln w="9525">
              <a:noFill/>
              <a:miter lim="800000"/>
              <a:headEnd/>
              <a:tailEnd/>
            </a:ln>
          </p:spPr>
        </p:pic>
        <p:sp>
          <p:nvSpPr>
            <p:cNvPr id="15" name="Text Box 14"/>
            <p:cNvSpPr txBox="1">
              <a:spLocks noChangeArrowheads="1"/>
            </p:cNvSpPr>
            <p:nvPr userDrawn="1"/>
          </p:nvSpPr>
          <p:spPr bwMode="auto">
            <a:xfrm>
              <a:off x="4916" y="3985"/>
              <a:ext cx="832" cy="383"/>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39353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EDE0C1-87A2-D34E-887C-65350480CBC8}" type="datetimeFigureOut">
              <a:rPr lang="en-US" smtClean="0"/>
              <a:t>6/1/18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DC59-BD70-254F-809E-FBFFC1C5B9B6}" type="slidenum">
              <a:rPr lang="en-US" smtClean="0"/>
              <a:t>‹#›</a:t>
            </a:fld>
            <a:endParaRPr lang="en-US"/>
          </a:p>
        </p:txBody>
      </p:sp>
    </p:spTree>
    <p:extLst>
      <p:ext uri="{BB962C8B-B14F-4D97-AF65-F5344CB8AC3E}">
        <p14:creationId xmlns:p14="http://schemas.microsoft.com/office/powerpoint/2010/main" val="7587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D8C5A48-9968-9246-9264-323AB4909D0A}" type="datetimeFigureOut">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51B42-04AC-724C-B698-91ACACF60118}" type="slidenum">
              <a:rPr lang="en-US" smtClean="0"/>
              <a:t>‹#›</a:t>
            </a:fld>
            <a:endParaRPr lang="en-US"/>
          </a:p>
        </p:txBody>
      </p:sp>
    </p:spTree>
    <p:extLst>
      <p:ext uri="{BB962C8B-B14F-4D97-AF65-F5344CB8AC3E}">
        <p14:creationId xmlns:p14="http://schemas.microsoft.com/office/powerpoint/2010/main" val="42655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3EB2A6-9583-4448-B8E7-12E5E2EC45AF}" type="datetimeFigureOut">
              <a:rPr lang="en-US" smtClean="0"/>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A415B9-03C5-5549-80E3-28F25289C911}" type="slidenum">
              <a:rPr lang="en-US" smtClean="0"/>
              <a:t>‹#›</a:t>
            </a:fld>
            <a:endParaRPr lang="en-US"/>
          </a:p>
        </p:txBody>
      </p:sp>
    </p:spTree>
    <p:extLst>
      <p:ext uri="{BB962C8B-B14F-4D97-AF65-F5344CB8AC3E}">
        <p14:creationId xmlns:p14="http://schemas.microsoft.com/office/powerpoint/2010/main" val="441936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 y="6334318"/>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1520" y="44626"/>
            <a:ext cx="8640960" cy="76613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251524" y="908720"/>
            <a:ext cx="8640959" cy="54006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5" y="6459788"/>
            <a:ext cx="1854203" cy="365125"/>
          </a:xfrm>
          <a:prstGeom prst="rect">
            <a:avLst/>
          </a:prstGeom>
        </p:spPr>
        <p:txBody>
          <a:bodyPr vert="horz" lIns="91440" tIns="45720" rIns="91440" bIns="45720" rtlCol="0" anchor="ctr"/>
          <a:lstStyle>
            <a:lvl1pPr algn="l">
              <a:defRPr sz="900">
                <a:solidFill>
                  <a:srgbClr val="FFFFFF"/>
                </a:solidFill>
              </a:defRPr>
            </a:lvl1pPr>
          </a:lstStyle>
          <a:p>
            <a:fld id="{0123335A-CA4A-4DC5-AFA2-2379233D70FF}" type="datetime1">
              <a:rPr lang="en-GB" smtClean="0"/>
              <a:t>01/06/2018</a:t>
            </a:fld>
            <a:endParaRPr lang="en-GB"/>
          </a:p>
        </p:txBody>
      </p:sp>
      <p:sp>
        <p:nvSpPr>
          <p:cNvPr id="5" name="Footer Placeholder 4"/>
          <p:cNvSpPr>
            <a:spLocks noGrp="1"/>
          </p:cNvSpPr>
          <p:nvPr>
            <p:ph type="ftr" sz="quarter" idx="3"/>
          </p:nvPr>
        </p:nvSpPr>
        <p:spPr>
          <a:xfrm>
            <a:off x="2764643" y="6459788"/>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a:t>Imputation:</a:t>
            </a:r>
          </a:p>
        </p:txBody>
      </p:sp>
      <p:sp>
        <p:nvSpPr>
          <p:cNvPr id="6" name="Slide Number Placeholder 5"/>
          <p:cNvSpPr>
            <a:spLocks noGrp="1"/>
          </p:cNvSpPr>
          <p:nvPr>
            <p:ph type="sldNum" sz="quarter" idx="4"/>
          </p:nvPr>
        </p:nvSpPr>
        <p:spPr>
          <a:xfrm>
            <a:off x="7425348" y="6459788"/>
            <a:ext cx="984019" cy="365125"/>
          </a:xfrm>
          <a:prstGeom prst="rect">
            <a:avLst/>
          </a:prstGeom>
        </p:spPr>
        <p:txBody>
          <a:bodyPr vert="horz" lIns="91440" tIns="45720" rIns="91440" bIns="45720" rtlCol="0" anchor="ctr"/>
          <a:lstStyle>
            <a:lvl1pPr algn="r">
              <a:defRPr sz="1051">
                <a:solidFill>
                  <a:srgbClr val="FFFFFF"/>
                </a:solidFill>
              </a:defRPr>
            </a:lvl1pPr>
          </a:lstStyle>
          <a:p>
            <a:fld id="{4ABF1E08-0724-4660-9A2F-A55DAF849442}" type="slidenum">
              <a:rPr lang="en-GB" smtClean="0"/>
              <a:t>‹#›</a:t>
            </a:fld>
            <a:endParaRPr lang="en-GB"/>
          </a:p>
        </p:txBody>
      </p:sp>
    </p:spTree>
    <p:extLst>
      <p:ext uri="{BB962C8B-B14F-4D97-AF65-F5344CB8AC3E}">
        <p14:creationId xmlns:p14="http://schemas.microsoft.com/office/powerpoint/2010/main" val="2734607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9" r:id="rId3"/>
    <p:sldLayoutId id="2147483681" r:id="rId4"/>
    <p:sldLayoutId id="2147483682" r:id="rId5"/>
    <p:sldLayoutId id="2147483683" r:id="rId6"/>
    <p:sldLayoutId id="2147483684" r:id="rId7"/>
  </p:sldLayoutIdLst>
  <p:hf hdr="0" dt="0"/>
  <p:txStyles>
    <p:titleStyle>
      <a:lvl1pPr algn="l" defTabSz="914354" rtl="0" eaLnBrk="1" latinLnBrk="0" hangingPunct="1">
        <a:lnSpc>
          <a:spcPct val="85000"/>
        </a:lnSpc>
        <a:spcBef>
          <a:spcPct val="0"/>
        </a:spcBef>
        <a:buNone/>
        <a:defRPr sz="3500" kern="1200" spc="-51" baseline="0">
          <a:solidFill>
            <a:schemeClr val="tx1">
              <a:lumMod val="75000"/>
              <a:lumOff val="25000"/>
            </a:schemeClr>
          </a:solidFill>
          <a:latin typeface="+mj-lt"/>
          <a:ea typeface="+mj-ea"/>
          <a:cs typeface="+mj-cs"/>
        </a:defRPr>
      </a:lvl1pPr>
    </p:titleStyle>
    <p:bodyStyle>
      <a:lvl1pPr marL="91436" indent="-91436" algn="l" defTabSz="914354"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29" indent="-182870"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00"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71"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42" indent="-182870"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genome.sph.umich.edu/wiki/Minimac3" TargetMode="External"/><Relationship Id="rId2" Type="http://schemas.openxmlformats.org/officeDocument/2006/relationships/hyperlink" Target="http://mathgen.stats.ox.ac.uk/impute/impute_v2.html" TargetMode="External"/><Relationship Id="rId1" Type="http://schemas.openxmlformats.org/officeDocument/2006/relationships/slideLayout" Target="../slideLayouts/slideLayout2.xml"/><Relationship Id="rId5" Type="http://schemas.openxmlformats.org/officeDocument/2006/relationships/hyperlink" Target="https://imputation.sanger.ac.uk/" TargetMode="External"/><Relationship Id="rId4" Type="http://schemas.openxmlformats.org/officeDocument/2006/relationships/hyperlink" Target="https://imputationserver.sph.umich.edu/index.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9.gi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2670048"/>
          </a:xfrm>
        </p:spPr>
        <p:txBody>
          <a:bodyPr>
            <a:normAutofit/>
          </a:bodyPr>
          <a:lstStyle/>
          <a:p>
            <a:r>
              <a:rPr lang="en-GB" sz="6600" dirty="0"/>
              <a:t>SSCM Short Course in Genetic Epidemiology</a:t>
            </a:r>
          </a:p>
        </p:txBody>
      </p:sp>
      <p:sp>
        <p:nvSpPr>
          <p:cNvPr id="6" name="Subtitle 5"/>
          <p:cNvSpPr>
            <a:spLocks noGrp="1"/>
          </p:cNvSpPr>
          <p:nvPr>
            <p:ph type="subTitle" idx="1"/>
          </p:nvPr>
        </p:nvSpPr>
        <p:spPr/>
        <p:txBody>
          <a:bodyPr>
            <a:normAutofit fontScale="55000" lnSpcReduction="20000"/>
          </a:bodyPr>
          <a:lstStyle/>
          <a:p>
            <a:r>
              <a:rPr lang="en-US" sz="5400" dirty="0"/>
              <a:t>Imputation: enrichment of SNP arrays using Next generation </a:t>
            </a:r>
            <a:r>
              <a:rPr lang="en-US" sz="5400" dirty="0" err="1"/>
              <a:t>technologY</a:t>
            </a:r>
            <a:endParaRPr lang="en-GB" sz="5400" dirty="0"/>
          </a:p>
        </p:txBody>
      </p:sp>
      <p:grpSp>
        <p:nvGrpSpPr>
          <p:cNvPr id="7" name="Group 6"/>
          <p:cNvGrpSpPr/>
          <p:nvPr/>
        </p:nvGrpSpPr>
        <p:grpSpPr>
          <a:xfrm>
            <a:off x="7308307" y="215579"/>
            <a:ext cx="1550959" cy="536896"/>
            <a:chOff x="0" y="0"/>
            <a:chExt cx="1468443" cy="488950"/>
          </a:xfrm>
        </p:grpSpPr>
        <p:sp>
          <p:nvSpPr>
            <p:cNvPr id="8" name="Rounded Rectangle 7"/>
            <p:cNvSpPr/>
            <p:nvPr/>
          </p:nvSpPr>
          <p:spPr>
            <a:xfrm>
              <a:off x="0" y="0"/>
              <a:ext cx="1468443" cy="488950"/>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GB" sz="1200">
                  <a:latin typeface="Arial" panose="020B0604020202020204" pitchFamily="34" charset="0"/>
                  <a:ea typeface="Times New Roman" panose="02020603050405020304" pitchFamily="18" charset="0"/>
                  <a:cs typeface="Times New Roman" panose="02020603050405020304" pitchFamily="18" charset="0"/>
                </a:rPr>
                <a:t> </a:t>
              </a:r>
              <a:endParaRPr lang="en-GB" sz="1200">
                <a:latin typeface="Arial" panose="020B0604020202020204" pitchFamily="34" charset="0"/>
                <a:ea typeface="Cambria" panose="02040503050406030204" pitchFamily="18" charset="0"/>
              </a:endParaRPr>
            </a:p>
          </p:txBody>
        </p:sp>
        <p:pic>
          <p:nvPicPr>
            <p:cNvPr id="9" name="Picture 8" descr="white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9" y="54910"/>
              <a:ext cx="1292353" cy="373412"/>
            </a:xfrm>
            <a:prstGeom prst="rect">
              <a:avLst/>
            </a:prstGeom>
          </p:spPr>
        </p:pic>
      </p:grpSp>
      <p:sp>
        <p:nvSpPr>
          <p:cNvPr id="10" name="TextBox 2"/>
          <p:cNvSpPr txBox="1"/>
          <p:nvPr/>
        </p:nvSpPr>
        <p:spPr>
          <a:xfrm>
            <a:off x="806712" y="5598623"/>
            <a:ext cx="468052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lumMod val="50000"/>
                  </a:schemeClr>
                </a:solidFill>
              </a:rPr>
              <a:t>Tutor: Gibran Hemani</a:t>
            </a:r>
          </a:p>
          <a:p>
            <a:r>
              <a:rPr lang="en-GB" dirty="0">
                <a:solidFill>
                  <a:schemeClr val="bg1">
                    <a:lumMod val="50000"/>
                  </a:schemeClr>
                </a:solidFill>
              </a:rPr>
              <a:t>Email: </a:t>
            </a:r>
            <a:r>
              <a:rPr lang="en-GB" dirty="0" err="1">
                <a:solidFill>
                  <a:schemeClr val="bg1">
                    <a:lumMod val="50000"/>
                  </a:schemeClr>
                </a:solidFill>
              </a:rPr>
              <a:t>g.hemani@bristol.ac.uk</a:t>
            </a:r>
            <a:endParaRPr lang="en-GB" dirty="0">
              <a:solidFill>
                <a:schemeClr val="bg1">
                  <a:lumMod val="50000"/>
                </a:schemeClr>
              </a:solidFill>
            </a:endParaRPr>
          </a:p>
        </p:txBody>
      </p:sp>
    </p:spTree>
    <p:extLst>
      <p:ext uri="{BB962C8B-B14F-4D97-AF65-F5344CB8AC3E}">
        <p14:creationId xmlns:p14="http://schemas.microsoft.com/office/powerpoint/2010/main" val="3014349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2</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pic>
        <p:nvPicPr>
          <p:cNvPr id="7" name="Content Placeholder 6" descr="sim1.pdf"/>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393986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summary</a:t>
            </a:r>
          </a:p>
        </p:txBody>
      </p:sp>
      <p:sp>
        <p:nvSpPr>
          <p:cNvPr id="3" name="Content Placeholder 2"/>
          <p:cNvSpPr>
            <a:spLocks noGrp="1"/>
          </p:cNvSpPr>
          <p:nvPr>
            <p:ph idx="1"/>
          </p:nvPr>
        </p:nvSpPr>
        <p:spPr/>
        <p:txBody>
          <a:bodyPr/>
          <a:lstStyle/>
          <a:p>
            <a:pPr>
              <a:buFont typeface="Wingdings" charset="2"/>
              <a:buChar char="u"/>
            </a:pPr>
            <a:r>
              <a:rPr lang="en-US" dirty="0"/>
              <a:t>Power is increased if:</a:t>
            </a:r>
          </a:p>
          <a:p>
            <a:pPr>
              <a:buFont typeface="Wingdings" charset="2"/>
              <a:buChar char="u"/>
            </a:pPr>
            <a:r>
              <a:rPr lang="en-US" dirty="0"/>
              <a:t>- the tested SNP has higher R</a:t>
            </a:r>
            <a:r>
              <a:rPr lang="en-US" baseline="30000" dirty="0"/>
              <a:t>2</a:t>
            </a:r>
            <a:r>
              <a:rPr lang="en-US" dirty="0"/>
              <a:t> with the causal variant</a:t>
            </a:r>
          </a:p>
          <a:p>
            <a:pPr>
              <a:buFont typeface="Wingdings" charset="2"/>
              <a:buChar char="u"/>
            </a:pPr>
            <a:r>
              <a:rPr lang="en-US" dirty="0"/>
              <a:t>- and the causal variant has higher R</a:t>
            </a:r>
            <a:r>
              <a:rPr lang="en-US" baseline="30000" dirty="0"/>
              <a:t>2</a:t>
            </a:r>
            <a:r>
              <a:rPr lang="en-US" dirty="0"/>
              <a:t> with the phenotype</a:t>
            </a:r>
          </a:p>
          <a:p>
            <a:pPr>
              <a:buFont typeface="Wingdings" charset="2"/>
              <a:buChar char="u"/>
            </a:pPr>
            <a:endParaRPr lang="en-US" dirty="0"/>
          </a:p>
          <a:p>
            <a:pPr marL="0" indent="0">
              <a:buNone/>
            </a:pPr>
            <a:r>
              <a:rPr lang="en-US" b="1" dirty="0"/>
              <a:t>R</a:t>
            </a:r>
            <a:r>
              <a:rPr lang="en-US" b="1" baseline="30000" dirty="0"/>
              <a:t>2</a:t>
            </a:r>
            <a:r>
              <a:rPr lang="en-US" b="1" dirty="0"/>
              <a:t>(SNP, phenotype) = R</a:t>
            </a:r>
            <a:r>
              <a:rPr lang="en-US" b="1" baseline="30000" dirty="0"/>
              <a:t>2</a:t>
            </a:r>
            <a:r>
              <a:rPr lang="en-US" b="1" dirty="0"/>
              <a:t>(SNP, causal variant) x R</a:t>
            </a:r>
            <a:r>
              <a:rPr lang="en-US" b="1" baseline="30000" dirty="0"/>
              <a:t>2</a:t>
            </a:r>
            <a:r>
              <a:rPr lang="en-US" b="1" dirty="0"/>
              <a:t>(causal variant, phenotype)</a:t>
            </a:r>
          </a:p>
          <a:p>
            <a:pPr>
              <a:buFont typeface="Wingdings" charset="2"/>
              <a:buChar char="u"/>
            </a:pPr>
            <a:endParaRPr lang="en-US" dirty="0"/>
          </a:p>
          <a:p>
            <a:pPr>
              <a:buFont typeface="Wingdings" charset="2"/>
              <a:buChar char="u"/>
            </a:pPr>
            <a:r>
              <a:rPr lang="en-US" dirty="0"/>
              <a:t>Observed SNP 1 tells us something about the causal variant</a:t>
            </a:r>
          </a:p>
          <a:p>
            <a:pPr>
              <a:buFont typeface="Wingdings" charset="2"/>
              <a:buChar char="u"/>
            </a:pPr>
            <a:r>
              <a:rPr lang="en-US" dirty="0"/>
              <a:t>Observed SNP 2 ALSO tells us something about the causal variant</a:t>
            </a:r>
          </a:p>
          <a:p>
            <a:pPr>
              <a:buFont typeface="Wingdings" charset="2"/>
              <a:buChar char="u"/>
            </a:pPr>
            <a:r>
              <a:rPr lang="en-US" dirty="0"/>
              <a:t>SNPs 1 and 2 tell us different things about the causal variant</a:t>
            </a:r>
          </a:p>
          <a:p>
            <a:endParaRPr lang="en-US" dirty="0"/>
          </a:p>
          <a:p>
            <a:r>
              <a:rPr lang="en-US" b="1" dirty="0"/>
              <a:t>Together, they can tell us more about the causal variant than either can on its own</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322978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Imputation</a:t>
            </a:r>
          </a:p>
        </p:txBody>
      </p:sp>
      <p:sp>
        <p:nvSpPr>
          <p:cNvPr id="3" name="Content Placeholder 2"/>
          <p:cNvSpPr>
            <a:spLocks noGrp="1"/>
          </p:cNvSpPr>
          <p:nvPr>
            <p:ph idx="1"/>
          </p:nvPr>
        </p:nvSpPr>
        <p:spPr/>
        <p:txBody>
          <a:bodyPr>
            <a:normAutofit/>
          </a:bodyPr>
          <a:lstStyle/>
          <a:p>
            <a:r>
              <a:rPr lang="en-GB" dirty="0"/>
              <a:t>Example definition in the context of genome-wide association studies</a:t>
            </a:r>
          </a:p>
          <a:p>
            <a:endParaRPr lang="en-GB" dirty="0"/>
          </a:p>
          <a:p>
            <a:pPr lvl="1">
              <a:buFont typeface="Arial" panose="020B0604020202020204" pitchFamily="34" charset="0"/>
              <a:buChar char="•"/>
            </a:pPr>
            <a:r>
              <a:rPr lang="en-GB" sz="2000" b="1" dirty="0">
                <a:solidFill>
                  <a:srgbClr val="404040"/>
                </a:solidFill>
              </a:rPr>
              <a:t>Imputation is the prediction, both of SNPs not typed in the sample and genotypes missing in the sample, using observed genotypes in the sample and observed genotypes in a reference panel.</a:t>
            </a:r>
          </a:p>
          <a:p>
            <a:pPr lvl="1">
              <a:buFont typeface="Arial" panose="020B0604020202020204" pitchFamily="34" charset="0"/>
              <a:buChar char="•"/>
            </a:pPr>
            <a:endParaRPr lang="en-GB" sz="2000" dirty="0">
              <a:solidFill>
                <a:srgbClr val="404040"/>
              </a:solidFill>
            </a:endParaRPr>
          </a:p>
          <a:p>
            <a:pPr lvl="1">
              <a:buFont typeface="Arial" panose="020B0604020202020204" pitchFamily="34" charset="0"/>
              <a:buChar char="•"/>
            </a:pPr>
            <a:r>
              <a:rPr lang="en-GB" sz="2000" dirty="0">
                <a:solidFill>
                  <a:srgbClr val="404040"/>
                </a:solidFill>
              </a:rPr>
              <a:t>(</a:t>
            </a:r>
            <a:r>
              <a:rPr lang="en-GB" sz="2000" dirty="0" err="1">
                <a:solidFill>
                  <a:srgbClr val="404040"/>
                </a:solidFill>
              </a:rPr>
              <a:t>Marchini</a:t>
            </a:r>
            <a:r>
              <a:rPr lang="en-GB" sz="2000" dirty="0">
                <a:solidFill>
                  <a:srgbClr val="404040"/>
                </a:solidFill>
              </a:rPr>
              <a:t> and Howie, 2010)</a:t>
            </a:r>
          </a:p>
          <a:p>
            <a:pPr lvl="1">
              <a:buFont typeface="Arial" panose="020B0604020202020204" pitchFamily="34" charset="0"/>
              <a:buChar char="•"/>
            </a:pPr>
            <a:endParaRPr lang="en-GB" sz="2000" dirty="0"/>
          </a:p>
        </p:txBody>
      </p:sp>
      <p:sp>
        <p:nvSpPr>
          <p:cNvPr id="5" name="Footer Placeholder 4"/>
          <p:cNvSpPr>
            <a:spLocks noGrp="1"/>
          </p:cNvSpPr>
          <p:nvPr>
            <p:ph type="ftr" sz="quarter" idx="11"/>
          </p:nvPr>
        </p:nvSpPr>
        <p:spPr/>
        <p:txBody>
          <a:bodyPr/>
          <a:lstStyle/>
          <a:p>
            <a:r>
              <a:rPr lang="en-GB" dirty="0"/>
              <a:t>SSCM Short Course in Genetic Epidemiology Imputation: Introduction</a:t>
            </a:r>
          </a:p>
        </p:txBody>
      </p:sp>
    </p:spTree>
    <p:extLst>
      <p:ext uri="{BB962C8B-B14F-4D97-AF65-F5344CB8AC3E}">
        <p14:creationId xmlns:p14="http://schemas.microsoft.com/office/powerpoint/2010/main" val="19766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Recombination</a:t>
            </a:r>
          </a:p>
        </p:txBody>
      </p:sp>
      <p:sp>
        <p:nvSpPr>
          <p:cNvPr id="12" name="Text Placeholder 11"/>
          <p:cNvSpPr>
            <a:spLocks noGrp="1"/>
          </p:cNvSpPr>
          <p:nvPr>
            <p:ph type="body" idx="1"/>
          </p:nvPr>
        </p:nvSpPr>
        <p:spPr/>
        <p:txBody>
          <a:bodyPr/>
          <a:lstStyle/>
          <a:p>
            <a:r>
              <a:rPr lang="en-US" dirty="0"/>
              <a:t>Meiosis</a:t>
            </a:r>
          </a:p>
        </p:txBody>
      </p:sp>
      <p:pic>
        <p:nvPicPr>
          <p:cNvPr id="10" name="Content Placeholder 9" descr="imgres.jpg"/>
          <p:cNvPicPr>
            <a:picLocks noGrp="1" noChangeAspect="1"/>
          </p:cNvPicPr>
          <p:nvPr>
            <p:ph sz="half" idx="2"/>
          </p:nvPr>
        </p:nvPicPr>
        <p:blipFill>
          <a:blip r:embed="rId3">
            <a:extLst>
              <a:ext uri="{28A0092B-C50C-407E-A947-70E740481C1C}">
                <a14:useLocalDpi xmlns:a14="http://schemas.microsoft.com/office/drawing/2010/main" val="0"/>
              </a:ext>
            </a:extLst>
          </a:blip>
          <a:srcRect t="-27795" b="-27795"/>
          <a:stretch>
            <a:fillRect/>
          </a:stretch>
        </p:blipFill>
        <p:spPr/>
      </p:pic>
      <p:sp>
        <p:nvSpPr>
          <p:cNvPr id="13" name="Text Placeholder 12"/>
          <p:cNvSpPr>
            <a:spLocks noGrp="1"/>
          </p:cNvSpPr>
          <p:nvPr>
            <p:ph type="body" sz="quarter" idx="3"/>
          </p:nvPr>
        </p:nvSpPr>
        <p:spPr/>
        <p:txBody>
          <a:bodyPr/>
          <a:lstStyle/>
          <a:p>
            <a:r>
              <a:rPr lang="en-US" dirty="0"/>
              <a:t>Recombination</a:t>
            </a:r>
          </a:p>
        </p:txBody>
      </p:sp>
      <p:pic>
        <p:nvPicPr>
          <p:cNvPr id="11" name="Content Placeholder 10" descr="Crossing over.jpg"/>
          <p:cNvPicPr>
            <a:picLocks noGrp="1" noChangeAspect="1"/>
          </p:cNvPicPr>
          <p:nvPr>
            <p:ph sz="quarter" idx="4"/>
          </p:nvPr>
        </p:nvPicPr>
        <p:blipFill>
          <a:blip r:embed="rId4">
            <a:extLst>
              <a:ext uri="{28A0092B-C50C-407E-A947-70E740481C1C}">
                <a14:useLocalDpi xmlns:a14="http://schemas.microsoft.com/office/drawing/2010/main" val="0"/>
              </a:ext>
            </a:extLst>
          </a:blip>
          <a:srcRect t="-18164" b="-18164"/>
          <a:stretch>
            <a:fillRect/>
          </a:stretch>
        </p:blipFill>
        <p:spPr/>
      </p:pic>
      <p:sp>
        <p:nvSpPr>
          <p:cNvPr id="5" name="TextBox 4"/>
          <p:cNvSpPr txBox="1"/>
          <p:nvPr/>
        </p:nvSpPr>
        <p:spPr>
          <a:xfrm>
            <a:off x="4289358" y="5661249"/>
            <a:ext cx="4854644" cy="646331"/>
          </a:xfrm>
          <a:prstGeom prst="rect">
            <a:avLst/>
          </a:prstGeom>
          <a:noFill/>
        </p:spPr>
        <p:txBody>
          <a:bodyPr wrap="square" rtlCol="0">
            <a:spAutoFit/>
          </a:bodyPr>
          <a:lstStyle/>
          <a:p>
            <a:r>
              <a:rPr lang="en-US" dirty="0"/>
              <a:t>Approximately 100 recombination events across the genome at each meiosis</a:t>
            </a:r>
          </a:p>
        </p:txBody>
      </p:sp>
    </p:spTree>
    <p:extLst>
      <p:ext uri="{BB962C8B-B14F-4D97-AF65-F5344CB8AC3E}">
        <p14:creationId xmlns:p14="http://schemas.microsoft.com/office/powerpoint/2010/main" val="42812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journal.pcbi.1002822.g002.png"/>
          <p:cNvPicPr>
            <a:picLocks noGrp="1" noChangeAspect="1"/>
          </p:cNvPicPr>
          <p:nvPr>
            <p:ph idx="1"/>
          </p:nvPr>
        </p:nvPicPr>
        <p:blipFill>
          <a:blip r:embed="rId3">
            <a:extLst>
              <a:ext uri="{28A0092B-C50C-407E-A947-70E740481C1C}">
                <a14:useLocalDpi xmlns:a14="http://schemas.microsoft.com/office/drawing/2010/main" val="0"/>
              </a:ext>
            </a:extLst>
          </a:blip>
          <a:srcRect t="-13259" b="-13259"/>
          <a:stretch>
            <a:fillRect/>
          </a:stretch>
        </p:blipFill>
        <p:spPr>
          <a:xfrm>
            <a:off x="308608" y="320498"/>
            <a:ext cx="8546072" cy="6219977"/>
          </a:xfrm>
        </p:spPr>
      </p:pic>
    </p:spTree>
    <p:extLst>
      <p:ext uri="{BB962C8B-B14F-4D97-AF65-F5344CB8AC3E}">
        <p14:creationId xmlns:p14="http://schemas.microsoft.com/office/powerpoint/2010/main" val="37950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3055566"/>
            <a:ext cx="5368777" cy="2800767"/>
          </a:xfrm>
          <a:prstGeom prst="rect">
            <a:avLst/>
          </a:prstGeom>
          <a:noFill/>
        </p:spPr>
        <p:txBody>
          <a:bodyPr wrap="none" rtlCol="0">
            <a:spAutoFit/>
          </a:bodyPr>
          <a:lstStyle/>
          <a:p>
            <a:r>
              <a:rPr lang="en-US" sz="1600" dirty="0">
                <a:latin typeface="Courier"/>
                <a:cs typeface="Courier"/>
              </a:rPr>
              <a:t> g/g    a/c    g/t g/a     t/t   a/t   a/c</a:t>
            </a:r>
          </a:p>
          <a:p>
            <a:r>
              <a:rPr lang="en-US" sz="1600" dirty="0">
                <a:latin typeface="Courier"/>
                <a:cs typeface="Courier"/>
              </a:rPr>
              <a:t> </a:t>
            </a:r>
          </a:p>
          <a:p>
            <a:endParaRPr lang="en-US" sz="1600" dirty="0">
              <a:latin typeface="Courier"/>
              <a:cs typeface="Courier"/>
            </a:endParaRPr>
          </a:p>
          <a:p>
            <a:r>
              <a:rPr lang="en-US" sz="1600" dirty="0">
                <a:latin typeface="Courier"/>
                <a:cs typeface="Courier"/>
              </a:rPr>
              <a:t> </a:t>
            </a:r>
            <a:r>
              <a:rPr lang="en-US" sz="1600" dirty="0" err="1">
                <a:latin typeface="Courier"/>
                <a:cs typeface="Courier"/>
              </a:rPr>
              <a:t>a/g</a:t>
            </a:r>
            <a:r>
              <a:rPr lang="en-US" sz="1600" dirty="0">
                <a:latin typeface="Courier"/>
                <a:cs typeface="Courier"/>
              </a:rPr>
              <a:t>     t/c   g/g g/g     t/c   t/a   a/a</a:t>
            </a:r>
          </a:p>
          <a:p>
            <a:endParaRPr lang="en-US" sz="1600" dirty="0">
              <a:latin typeface="Courier"/>
              <a:cs typeface="Courier"/>
            </a:endParaRPr>
          </a:p>
          <a:p>
            <a:endParaRPr lang="en-US" sz="1600" dirty="0">
              <a:latin typeface="Courier"/>
              <a:cs typeface="Courier"/>
            </a:endParaRPr>
          </a:p>
          <a:p>
            <a:r>
              <a:rPr lang="en-US" sz="1600" dirty="0">
                <a:latin typeface="Courier"/>
                <a:cs typeface="Courier"/>
              </a:rPr>
              <a:t> g/g     c/c   t/g g/g     t/c   t/a   c/a</a:t>
            </a:r>
          </a:p>
          <a:p>
            <a:r>
              <a:rPr lang="en-US" sz="1600" dirty="0">
                <a:latin typeface="Courier"/>
                <a:cs typeface="Courier"/>
              </a:rPr>
              <a:t> </a:t>
            </a:r>
          </a:p>
          <a:p>
            <a:endParaRPr lang="en-US" sz="1600" dirty="0">
              <a:latin typeface="Courier"/>
              <a:cs typeface="Courier"/>
            </a:endParaRPr>
          </a:p>
          <a:p>
            <a:r>
              <a:rPr lang="en-US" sz="1600" dirty="0">
                <a:latin typeface="Courier"/>
                <a:cs typeface="Courier"/>
              </a:rPr>
              <a:t> g/a     t/t   g/t g/a     t/c   a/a   c/a</a:t>
            </a:r>
          </a:p>
          <a:p>
            <a:r>
              <a:rPr lang="en-US" sz="1600" dirty="0">
                <a:latin typeface="Courier"/>
                <a:cs typeface="Courier"/>
              </a:rPr>
              <a:t> </a:t>
            </a:r>
          </a:p>
        </p:txBody>
      </p:sp>
      <p:cxnSp>
        <p:nvCxnSpPr>
          <p:cNvPr id="6" name="Straight Connector 5"/>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99595" y="5805266"/>
            <a:ext cx="4691092" cy="461665"/>
          </a:xfrm>
          <a:prstGeom prst="rect">
            <a:avLst/>
          </a:prstGeom>
          <a:noFill/>
        </p:spPr>
        <p:txBody>
          <a:bodyPr wrap="none" rtlCol="0">
            <a:spAutoFit/>
          </a:bodyPr>
          <a:lstStyle/>
          <a:p>
            <a:r>
              <a:rPr lang="en-US" sz="2400" b="1" dirty="0">
                <a:solidFill>
                  <a:srgbClr val="3366FF"/>
                </a:solidFill>
              </a:rPr>
              <a:t>Genome-wide SNP array genotypes</a:t>
            </a:r>
          </a:p>
        </p:txBody>
      </p:sp>
      <p:sp>
        <p:nvSpPr>
          <p:cNvPr id="19" name="TextBox 18"/>
          <p:cNvSpPr txBox="1"/>
          <p:nvPr/>
        </p:nvSpPr>
        <p:spPr>
          <a:xfrm>
            <a:off x="2195738" y="1844826"/>
            <a:ext cx="798617" cy="461665"/>
          </a:xfrm>
          <a:prstGeom prst="rect">
            <a:avLst/>
          </a:prstGeom>
          <a:noFill/>
        </p:spPr>
        <p:txBody>
          <a:bodyPr wrap="none" rtlCol="0">
            <a:spAutoFit/>
          </a:bodyPr>
          <a:lstStyle/>
          <a:p>
            <a:r>
              <a:rPr lang="en-US" sz="2400" dirty="0"/>
              <a:t>SNPs</a:t>
            </a:r>
          </a:p>
        </p:txBody>
      </p:sp>
      <p:sp>
        <p:nvSpPr>
          <p:cNvPr id="20" name="TextBox 19"/>
          <p:cNvSpPr txBox="1"/>
          <p:nvPr/>
        </p:nvSpPr>
        <p:spPr>
          <a:xfrm>
            <a:off x="6660233" y="3789043"/>
            <a:ext cx="1204176" cy="830997"/>
          </a:xfrm>
          <a:prstGeom prst="rect">
            <a:avLst/>
          </a:prstGeom>
          <a:noFill/>
        </p:spPr>
        <p:txBody>
          <a:bodyPr wrap="none" rtlCol="0">
            <a:spAutoFit/>
          </a:bodyPr>
          <a:lstStyle/>
          <a:p>
            <a:r>
              <a:rPr lang="en-US" sz="2400" dirty="0"/>
              <a:t>Study </a:t>
            </a:r>
          </a:p>
          <a:p>
            <a:r>
              <a:rPr lang="en-US" sz="2400" dirty="0"/>
              <a:t>samples</a:t>
            </a:r>
          </a:p>
        </p:txBody>
      </p:sp>
      <p:sp>
        <p:nvSpPr>
          <p:cNvPr id="2" name="Title 1"/>
          <p:cNvSpPr>
            <a:spLocks noGrp="1"/>
          </p:cNvSpPr>
          <p:nvPr>
            <p:ph type="title"/>
          </p:nvPr>
        </p:nvSpPr>
        <p:spPr/>
        <p:txBody>
          <a:bodyPr/>
          <a:lstStyle/>
          <a:p>
            <a:r>
              <a:rPr lang="en-US" dirty="0"/>
              <a:t>Imputation process</a:t>
            </a:r>
          </a:p>
        </p:txBody>
      </p:sp>
    </p:spTree>
    <p:extLst>
      <p:ext uri="{BB962C8B-B14F-4D97-AF65-F5344CB8AC3E}">
        <p14:creationId xmlns:p14="http://schemas.microsoft.com/office/powerpoint/2010/main" val="2681720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36" name="TextBox 35"/>
          <p:cNvSpPr txBox="1"/>
          <p:nvPr/>
        </p:nvSpPr>
        <p:spPr>
          <a:xfrm>
            <a:off x="6660233" y="3789043"/>
            <a:ext cx="1204176" cy="830997"/>
          </a:xfrm>
          <a:prstGeom prst="rect">
            <a:avLst/>
          </a:prstGeom>
          <a:noFill/>
        </p:spPr>
        <p:txBody>
          <a:bodyPr wrap="none" rtlCol="0">
            <a:spAutoFit/>
          </a:bodyPr>
          <a:lstStyle/>
          <a:p>
            <a:r>
              <a:rPr lang="en-US" sz="2400" dirty="0"/>
              <a:t>Study </a:t>
            </a:r>
          </a:p>
          <a:p>
            <a:r>
              <a:rPr lang="en-US" sz="2400" dirty="0"/>
              <a:t>samples</a:t>
            </a:r>
          </a:p>
        </p:txBody>
      </p:sp>
      <p:cxnSp>
        <p:nvCxnSpPr>
          <p:cNvPr id="37" name="Straight Connector 36"/>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195738" y="1844826"/>
            <a:ext cx="798617" cy="461665"/>
          </a:xfrm>
          <a:prstGeom prst="rect">
            <a:avLst/>
          </a:prstGeom>
          <a:noFill/>
        </p:spPr>
        <p:txBody>
          <a:bodyPr wrap="none" rtlCol="0">
            <a:spAutoFit/>
          </a:bodyPr>
          <a:lstStyle/>
          <a:p>
            <a:r>
              <a:rPr lang="en-US" sz="2400" dirty="0"/>
              <a:t>SNPs</a:t>
            </a:r>
          </a:p>
        </p:txBody>
      </p:sp>
      <p:sp>
        <p:nvSpPr>
          <p:cNvPr id="20" name="TextBox 19"/>
          <p:cNvSpPr txBox="1"/>
          <p:nvPr/>
        </p:nvSpPr>
        <p:spPr>
          <a:xfrm>
            <a:off x="899592" y="5877274"/>
            <a:ext cx="6691384" cy="461665"/>
          </a:xfrm>
          <a:prstGeom prst="rect">
            <a:avLst/>
          </a:prstGeom>
          <a:noFill/>
        </p:spPr>
        <p:txBody>
          <a:bodyPr wrap="none" rtlCol="0">
            <a:spAutoFit/>
          </a:bodyPr>
          <a:lstStyle/>
          <a:p>
            <a:r>
              <a:rPr lang="en-US" sz="2400" b="1" dirty="0">
                <a:solidFill>
                  <a:srgbClr val="3366FF"/>
                </a:solidFill>
              </a:rPr>
              <a:t>Haplotypes are estimated using statistical methods</a:t>
            </a:r>
          </a:p>
        </p:txBody>
      </p:sp>
      <p:sp>
        <p:nvSpPr>
          <p:cNvPr id="2" name="Title 1"/>
          <p:cNvSpPr>
            <a:spLocks noGrp="1"/>
          </p:cNvSpPr>
          <p:nvPr>
            <p:ph type="title"/>
          </p:nvPr>
        </p:nvSpPr>
        <p:spPr/>
        <p:txBody>
          <a:bodyPr/>
          <a:lstStyle/>
          <a:p>
            <a:r>
              <a:rPr lang="en-US" dirty="0"/>
              <a:t>Phase the genotype data</a:t>
            </a:r>
          </a:p>
        </p:txBody>
      </p:sp>
    </p:spTree>
    <p:extLst>
      <p:ext uri="{BB962C8B-B14F-4D97-AF65-F5344CB8AC3E}">
        <p14:creationId xmlns:p14="http://schemas.microsoft.com/office/powerpoint/2010/main" val="424489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1" name="TextBox 40"/>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353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9" y="2937644"/>
            <a:ext cx="5368777" cy="3046988"/>
          </a:xfrm>
          <a:prstGeom prst="rect">
            <a:avLst/>
          </a:prstGeom>
          <a:noFill/>
        </p:spPr>
        <p:txBody>
          <a:bodyPr wrap="none" rtlCol="0">
            <a:spAutoFit/>
          </a:bodyPr>
          <a:lstStyle/>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 ?</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a:t>
            </a:r>
          </a:p>
          <a:p>
            <a:endParaRPr lang="en-US" sz="1600" dirty="0">
              <a:latin typeface="Courier"/>
              <a:cs typeface="Courier"/>
            </a:endParaRPr>
          </a:p>
          <a:p>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 </a:t>
            </a:r>
            <a:r>
              <a:rPr lang="en-US" sz="1600" dirty="0">
                <a:latin typeface="Courier"/>
                <a:cs typeface="Courier"/>
              </a:rPr>
              <a:t>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endParaRPr lang="en-US" sz="1600" dirty="0">
              <a:latin typeface="Courier"/>
              <a:cs typeface="Courier"/>
            </a:endParaRP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a:t>
            </a: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a:t>
            </a:r>
          </a:p>
          <a:p>
            <a:endParaRPr lang="en-US" sz="1600" dirty="0">
              <a:latin typeface="Courier"/>
              <a:cs typeface="Courier"/>
            </a:endParaRPr>
          </a:p>
          <a:p>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g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a:t>
            </a:r>
          </a:p>
          <a:p>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c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r>
              <a:rPr lang="en-US" sz="1600" b="1" dirty="0">
                <a:solidFill>
                  <a:srgbClr val="FF0000"/>
                </a:solidFill>
                <a:latin typeface="Courier"/>
                <a:cs typeface="Courier"/>
              </a:rPr>
              <a:t>?</a:t>
            </a:r>
            <a:r>
              <a:rPr lang="en-US" sz="1600" dirty="0">
                <a:latin typeface="Courier"/>
                <a:cs typeface="Courier"/>
              </a:rPr>
              <a:t> </a:t>
            </a:r>
            <a:r>
              <a:rPr lang="en-US" sz="1600" b="1" dirty="0">
                <a:solidFill>
                  <a:srgbClr val="FF0000"/>
                </a:solidFill>
                <a:latin typeface="Courier"/>
                <a:cs typeface="Courier"/>
              </a:rPr>
              <a:t>?</a:t>
            </a:r>
            <a:r>
              <a:rPr lang="en-US" sz="1600" dirty="0">
                <a:latin typeface="Courier"/>
                <a:cs typeface="Courier"/>
              </a:rPr>
              <a:t> a </a:t>
            </a:r>
          </a:p>
          <a:p>
            <a:r>
              <a:rPr lang="en-US" sz="1600" dirty="0">
                <a:latin typeface="Courier"/>
                <a:cs typeface="Courier"/>
              </a:rPr>
              <a:t> </a:t>
            </a:r>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1" name="TextBox 40"/>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74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7" y="3959700"/>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3"/>
            <a:ext cx="3168352" cy="237627"/>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5" y="3729733"/>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7"/>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4" y="3251077"/>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1"/>
            <a:ext cx="3672408"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6" y="3047357"/>
            <a:ext cx="3011636"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2"/>
            <a:ext cx="2160240"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5"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40"/>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4"/>
            <a:ext cx="5173435"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5" y="1701485"/>
            <a:ext cx="5173435"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5" y="1943476"/>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5"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5" y="2443169"/>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8" y="4509121"/>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6" y="4737844"/>
            <a:ext cx="1781151"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7" y="4730676"/>
            <a:ext cx="3443683"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1"/>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9"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6" y="5445225"/>
            <a:ext cx="1571476" cy="2630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  g       a     g   g       t     a     a</a:t>
            </a:r>
          </a:p>
          <a:p>
            <a:r>
              <a:rPr lang="en-US" sz="1600" dirty="0">
                <a:latin typeface="Courier"/>
                <a:cs typeface="Courier"/>
              </a:rPr>
              <a:t>  g       c     t   a       t     t     c</a:t>
            </a:r>
          </a:p>
          <a:p>
            <a:endParaRPr lang="en-US" sz="1600" dirty="0">
              <a:latin typeface="Courier"/>
              <a:cs typeface="Courier"/>
            </a:endParaRPr>
          </a:p>
          <a:p>
            <a:r>
              <a:rPr lang="en-US" sz="1600" dirty="0">
                <a:latin typeface="Courier"/>
                <a:cs typeface="Courier"/>
              </a:rPr>
              <a:t>  a       t     g   g       t     t     a</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c     t   g       t     t     c</a:t>
            </a:r>
          </a:p>
          <a:p>
            <a:r>
              <a:rPr lang="en-US" sz="1600" dirty="0">
                <a:latin typeface="Courier"/>
                <a:cs typeface="Courier"/>
              </a:rPr>
              <a:t>  g       c     g   g       c     a     a</a:t>
            </a:r>
          </a:p>
          <a:p>
            <a:endParaRPr lang="en-US" sz="1600" dirty="0">
              <a:latin typeface="Courier"/>
              <a:cs typeface="Courier"/>
            </a:endParaRPr>
          </a:p>
          <a:p>
            <a:r>
              <a:rPr lang="en-US" sz="1600" dirty="0">
                <a:latin typeface="Courier"/>
                <a:cs typeface="Courier"/>
              </a:rPr>
              <a:t>  g       t     g   g       t     a     c</a:t>
            </a:r>
          </a:p>
          <a:p>
            <a:r>
              <a:rPr lang="en-US" sz="1600" dirty="0">
                <a:latin typeface="Courier"/>
                <a:cs typeface="Courier"/>
              </a:rPr>
              <a:t>  a       t     t   a       c     a     a </a:t>
            </a:r>
          </a:p>
          <a:p>
            <a:r>
              <a:rPr lang="en-US" sz="1600" dirty="0">
                <a:latin typeface="Courier"/>
                <a:cs typeface="Courier"/>
              </a:rPr>
              <a:t> </a:t>
            </a:r>
          </a:p>
        </p:txBody>
      </p:sp>
      <p:sp>
        <p:nvSpPr>
          <p:cNvPr id="44" name="TextBox 43"/>
          <p:cNvSpPr txBox="1"/>
          <p:nvPr/>
        </p:nvSpPr>
        <p:spPr>
          <a:xfrm>
            <a:off x="268856" y="5805266"/>
            <a:ext cx="8859798" cy="461665"/>
          </a:xfrm>
          <a:prstGeom prst="rect">
            <a:avLst/>
          </a:prstGeom>
          <a:noFill/>
        </p:spPr>
        <p:txBody>
          <a:bodyPr wrap="none" rtlCol="0">
            <a:spAutoFit/>
          </a:bodyPr>
          <a:lstStyle/>
          <a:p>
            <a:r>
              <a:rPr lang="en-US" sz="2400" b="1" dirty="0">
                <a:solidFill>
                  <a:srgbClr val="3366FF"/>
                </a:solidFill>
              </a:rPr>
              <a:t>Imputation of unobserved alleles via matching of shared haplotypes</a:t>
            </a:r>
          </a:p>
        </p:txBody>
      </p:sp>
      <p:sp>
        <p:nvSpPr>
          <p:cNvPr id="43" name="TextBox 42"/>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59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22960" y="5074922"/>
            <a:ext cx="7589520" cy="508577"/>
          </a:xfrm>
        </p:spPr>
        <p:txBody>
          <a:bodyPr/>
          <a:lstStyle/>
          <a:p>
            <a:r>
              <a:rPr lang="en-GB" dirty="0"/>
              <a:t>Sequencing costs</a:t>
            </a:r>
          </a:p>
        </p:txBody>
      </p:sp>
      <p:sp>
        <p:nvSpPr>
          <p:cNvPr id="32" name="Picture Placeholder 31"/>
          <p:cNvSpPr>
            <a:spLocks noGrp="1"/>
          </p:cNvSpPr>
          <p:nvPr>
            <p:ph type="pic" idx="1"/>
          </p:nvPr>
        </p:nvSpPr>
        <p:spPr>
          <a:solidFill>
            <a:schemeClr val="bg1"/>
          </a:solidFill>
        </p:spPr>
      </p:sp>
      <p:sp>
        <p:nvSpPr>
          <p:cNvPr id="28" name="Text Placeholder 27"/>
          <p:cNvSpPr>
            <a:spLocks noGrp="1"/>
          </p:cNvSpPr>
          <p:nvPr>
            <p:ph type="body" sz="half" idx="2"/>
          </p:nvPr>
        </p:nvSpPr>
        <p:spPr>
          <a:xfrm>
            <a:off x="822959" y="5373216"/>
            <a:ext cx="7589520" cy="1128168"/>
          </a:xfrm>
        </p:spPr>
        <p:txBody>
          <a:bodyPr>
            <a:normAutofit/>
          </a:bodyPr>
          <a:lstStyle/>
          <a:p>
            <a:pPr marL="285737" indent="-285737">
              <a:buFont typeface="Arial" panose="020B0604020202020204" pitchFamily="34" charset="0"/>
              <a:buChar char="•"/>
            </a:pPr>
            <a:endParaRPr lang="en-GB" dirty="0"/>
          </a:p>
          <a:p>
            <a:pPr marL="285737" indent="-285737">
              <a:buFont typeface="Arial" panose="020B0604020202020204" pitchFamily="34" charset="0"/>
              <a:buChar char="•"/>
            </a:pPr>
            <a:r>
              <a:rPr lang="en-GB" dirty="0"/>
              <a:t>The cost per sequenced genome has fallen rapidly in the fifteen years since the publication of the human genome sequence due to improvements in sequencing technology</a:t>
            </a:r>
          </a:p>
          <a:p>
            <a:pPr marL="285737" indent="-285737">
              <a:buFont typeface="Arial" panose="020B0604020202020204" pitchFamily="34" charset="0"/>
              <a:buChar char="•"/>
            </a:pPr>
            <a:r>
              <a:rPr lang="en-GB" dirty="0"/>
              <a:t>However it is still too expensive to sequence large number of subjects</a:t>
            </a:r>
          </a:p>
          <a:p>
            <a:endParaRPr lang="en-GB" dirty="0"/>
          </a:p>
        </p:txBody>
      </p:sp>
      <p:sp>
        <p:nvSpPr>
          <p:cNvPr id="35" name="Footer Placeholder 4"/>
          <p:cNvSpPr>
            <a:spLocks noGrp="1"/>
          </p:cNvSpPr>
          <p:nvPr>
            <p:ph type="ftr" sz="quarter" idx="11"/>
          </p:nvPr>
        </p:nvSpPr>
        <p:spPr>
          <a:xfrm>
            <a:off x="1907704" y="6507736"/>
            <a:ext cx="6336704" cy="365125"/>
          </a:xfrm>
        </p:spPr>
        <p:txBody>
          <a:bodyPr/>
          <a:lstStyle/>
          <a:p>
            <a:r>
              <a:rPr lang="en-GB" dirty="0"/>
              <a:t>SSCM Short Course in Genetic Epidemiology Imputation: Introduction</a:t>
            </a:r>
          </a:p>
        </p:txBody>
      </p:sp>
      <p:pic>
        <p:nvPicPr>
          <p:cNvPr id="38" name="Picture 37" descr="http://www.genome.gov/images/content/cost_genome.jpg"/>
          <p:cNvPicPr/>
          <p:nvPr/>
        </p:nvPicPr>
        <p:blipFill rotWithShape="1">
          <a:blip r:embed="rId3" cstate="print">
            <a:extLst>
              <a:ext uri="{28A0092B-C50C-407E-A947-70E740481C1C}">
                <a14:useLocalDpi xmlns:a14="http://schemas.microsoft.com/office/drawing/2010/main" val="0"/>
              </a:ext>
            </a:extLst>
          </a:blip>
          <a:srcRect l="689" b="5964"/>
          <a:stretch/>
        </p:blipFill>
        <p:spPr bwMode="auto">
          <a:xfrm>
            <a:off x="1061033" y="47149"/>
            <a:ext cx="7021951" cy="47513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5334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7" y="3959700"/>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3"/>
            <a:ext cx="3168352" cy="237627"/>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5" y="3729733"/>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7"/>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4" y="3251077"/>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1"/>
            <a:ext cx="3672408"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6" y="3047357"/>
            <a:ext cx="3011636"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2"/>
            <a:ext cx="2160240"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5"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40"/>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4"/>
            <a:ext cx="5173435"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5" y="1701485"/>
            <a:ext cx="5173435"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5" y="1943476"/>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5"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5" y="2443169"/>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8" y="4509121"/>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6" y="4737844"/>
            <a:ext cx="1781151"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7" y="4730676"/>
            <a:ext cx="3443683"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1"/>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9"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6" y="5445225"/>
            <a:ext cx="1571476" cy="2630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a g a g t a g a g g g t a c t t g a t c a</a:t>
            </a:r>
          </a:p>
          <a:p>
            <a:r>
              <a:rPr lang="en-US" sz="1600" dirty="0">
                <a:latin typeface="Courier"/>
                <a:cs typeface="Courier"/>
              </a:rPr>
              <a:t>t g c g a c g g t g a t t c t t c t g c c</a:t>
            </a:r>
          </a:p>
          <a:p>
            <a:endParaRPr lang="en-US" sz="1600" dirty="0">
              <a:latin typeface="Courier"/>
              <a:cs typeface="Courier"/>
            </a:endParaRPr>
          </a:p>
          <a:p>
            <a:r>
              <a:rPr lang="en-US" sz="1600" dirty="0">
                <a:latin typeface="Courier"/>
                <a:cs typeface="Courier"/>
              </a:rPr>
              <a:t>t a a a a t g a g g g a a a t t g t t a a</a:t>
            </a:r>
          </a:p>
          <a:p>
            <a:r>
              <a:rPr lang="en-US" sz="1600" dirty="0">
                <a:latin typeface="Courier"/>
                <a:cs typeface="Courier"/>
              </a:rPr>
              <a:t>t g a g a c g a g g g a a c c c g a g c a</a:t>
            </a:r>
          </a:p>
          <a:p>
            <a:endParaRPr lang="en-US" sz="1600" dirty="0">
              <a:latin typeface="Courier"/>
              <a:cs typeface="Courier"/>
            </a:endParaRPr>
          </a:p>
          <a:p>
            <a:r>
              <a:rPr lang="en-US" sz="1600" dirty="0">
                <a:latin typeface="Courier"/>
                <a:cs typeface="Courier"/>
              </a:rPr>
              <a:t>a g c g a c g a t g g t a a t t c t g c c</a:t>
            </a:r>
          </a:p>
          <a:p>
            <a:r>
              <a:rPr lang="en-US" sz="1600" dirty="0">
                <a:latin typeface="Courier"/>
                <a:cs typeface="Courier"/>
              </a:rPr>
              <a:t>a g a g a c g a g g g a a c c t g a g a a</a:t>
            </a:r>
          </a:p>
          <a:p>
            <a:endParaRPr lang="en-US" sz="1600" dirty="0">
              <a:latin typeface="Courier"/>
              <a:cs typeface="Courier"/>
            </a:endParaRPr>
          </a:p>
          <a:p>
            <a:r>
              <a:rPr lang="en-US" sz="1600" dirty="0">
                <a:latin typeface="Courier"/>
                <a:cs typeface="Courier"/>
              </a:rPr>
              <a:t>t g c a a t g a g g g a a a t t g a g a c</a:t>
            </a:r>
          </a:p>
          <a:p>
            <a:r>
              <a:rPr lang="en-US" sz="1600" dirty="0">
                <a:latin typeface="Courier"/>
                <a:cs typeface="Courier"/>
              </a:rPr>
              <a:t>t a a g t t a g t a a t t c c t g a t c a </a:t>
            </a:r>
          </a:p>
          <a:p>
            <a:r>
              <a:rPr lang="en-US" sz="1600" dirty="0">
                <a:latin typeface="Courier"/>
                <a:cs typeface="Courier"/>
              </a:rPr>
              <a:t> </a:t>
            </a:r>
          </a:p>
        </p:txBody>
      </p:sp>
      <p:sp>
        <p:nvSpPr>
          <p:cNvPr id="44" name="TextBox 43"/>
          <p:cNvSpPr txBox="1"/>
          <p:nvPr/>
        </p:nvSpPr>
        <p:spPr>
          <a:xfrm>
            <a:off x="6012160" y="1124745"/>
            <a:ext cx="3024336" cy="1138773"/>
          </a:xfrm>
          <a:prstGeom prst="rect">
            <a:avLst/>
          </a:prstGeom>
          <a:noFill/>
        </p:spPr>
        <p:txBody>
          <a:bodyPr wrap="square" rtlCol="0">
            <a:spAutoFit/>
          </a:bodyPr>
          <a:lstStyle/>
          <a:p>
            <a:r>
              <a:rPr lang="en-US" sz="2400" b="1" dirty="0">
                <a:solidFill>
                  <a:srgbClr val="3366FF"/>
                </a:solidFill>
              </a:rPr>
              <a:t>Reference haplotypes via sequencing studies</a:t>
            </a:r>
          </a:p>
          <a:p>
            <a:r>
              <a:rPr lang="en-US" sz="2000" dirty="0" err="1"/>
              <a:t>eg</a:t>
            </a:r>
            <a:r>
              <a:rPr lang="en-US" sz="2000" dirty="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8856" y="5805266"/>
            <a:ext cx="8859798" cy="461665"/>
          </a:xfrm>
          <a:prstGeom prst="rect">
            <a:avLst/>
          </a:prstGeom>
          <a:noFill/>
        </p:spPr>
        <p:txBody>
          <a:bodyPr wrap="none" rtlCol="0">
            <a:spAutoFit/>
          </a:bodyPr>
          <a:lstStyle/>
          <a:p>
            <a:r>
              <a:rPr lang="en-US" sz="2400" b="1" dirty="0">
                <a:solidFill>
                  <a:srgbClr val="3366FF"/>
                </a:solidFill>
              </a:rPr>
              <a:t>Imputation of unobserved alleles via matching of shared haplotypes</a:t>
            </a:r>
          </a:p>
        </p:txBody>
      </p:sp>
    </p:spTree>
    <p:extLst>
      <p:ext uri="{BB962C8B-B14F-4D97-AF65-F5344CB8AC3E}">
        <p14:creationId xmlns:p14="http://schemas.microsoft.com/office/powerpoint/2010/main" val="88776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7" y="3959700"/>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3"/>
            <a:ext cx="3168352" cy="237627"/>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5" y="3729733"/>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7"/>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4" y="3251077"/>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1"/>
            <a:ext cx="3672408"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6" y="3047357"/>
            <a:ext cx="3011636"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2"/>
            <a:ext cx="2160240"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a:p>
          <a:p>
            <a:pPr marL="0" indent="0">
              <a:buNone/>
            </a:pPr>
            <a:endParaRPr lang="en-US" sz="2800" dirty="0"/>
          </a:p>
          <a:p>
            <a:pPr marL="0" indent="0">
              <a:buNone/>
            </a:pPr>
            <a:endParaRPr lang="en-US" sz="2800" b="1" dirty="0"/>
          </a:p>
          <a:p>
            <a:pPr marL="0" indent="0">
              <a:buNone/>
            </a:pPr>
            <a:endParaRPr lang="en-US" sz="2800" dirty="0"/>
          </a:p>
          <a:p>
            <a:pPr marL="0" indent="0">
              <a:buNone/>
            </a:pPr>
            <a:endParaRPr lang="en-US" sz="2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3" name="Rectangle 12"/>
          <p:cNvSpPr/>
          <p:nvPr/>
        </p:nvSpPr>
        <p:spPr>
          <a:xfrm>
            <a:off x="118645"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40"/>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4"/>
            <a:ext cx="5173435" cy="23762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5" y="1701485"/>
            <a:ext cx="5173435" cy="2376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5" y="1943476"/>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5"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5" y="2443169"/>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8" y="908721"/>
            <a:ext cx="5368777" cy="1815882"/>
          </a:xfrm>
          <a:prstGeom prst="rect">
            <a:avLst/>
          </a:prstGeom>
          <a:noFill/>
        </p:spPr>
        <p:txBody>
          <a:bodyPr wrap="none" rtlCol="0">
            <a:spAutoFit/>
          </a:bodyPr>
          <a:lstStyle/>
          <a:p>
            <a:r>
              <a:rPr lang="en-US" sz="1600" dirty="0">
                <a:latin typeface="Courier"/>
                <a:cs typeface="Courier"/>
              </a:rPr>
              <a:t>a g a g t t g a g g g a a c c t g a g a a </a:t>
            </a:r>
          </a:p>
          <a:p>
            <a:r>
              <a:rPr lang="en-US" sz="1600" dirty="0">
                <a:latin typeface="Courier"/>
                <a:cs typeface="Courier"/>
              </a:rPr>
              <a:t>t g a g a c g a g g g a a a t t g a g a c</a:t>
            </a:r>
          </a:p>
          <a:p>
            <a:r>
              <a:rPr lang="en-US" sz="1600" dirty="0">
                <a:latin typeface="Courier"/>
                <a:cs typeface="Courier"/>
              </a:rPr>
              <a:t>t g c g a c g g t g a t t c t c c a g a c </a:t>
            </a:r>
          </a:p>
          <a:p>
            <a:r>
              <a:rPr lang="en-US" sz="1600" dirty="0">
                <a:latin typeface="Courier"/>
                <a:cs typeface="Courier"/>
              </a:rPr>
              <a:t>a g c g a c g a t g g t a c t t g a t c a </a:t>
            </a:r>
          </a:p>
          <a:p>
            <a:r>
              <a:rPr lang="en-US" sz="1600" dirty="0">
                <a:latin typeface="Courier"/>
                <a:cs typeface="Courier"/>
              </a:rPr>
              <a:t>t a a g t t a g t a a t t c c c g a g c a</a:t>
            </a:r>
          </a:p>
          <a:p>
            <a:r>
              <a:rPr lang="en-US" sz="1600" dirty="0">
                <a:latin typeface="Courier"/>
                <a:cs typeface="Courier"/>
              </a:rPr>
              <a:t>t g c a a t g a g g g a a a t t g t t a a </a:t>
            </a:r>
          </a:p>
          <a:p>
            <a:r>
              <a:rPr lang="en-US" sz="1600" dirty="0">
                <a:latin typeface="Courier"/>
                <a:cs typeface="Courier"/>
              </a:rPr>
              <a:t>a g a g a c g g g g g a a a t t c t g c c</a:t>
            </a:r>
          </a:p>
        </p:txBody>
      </p:sp>
      <p:sp>
        <p:nvSpPr>
          <p:cNvPr id="29" name="Rectangle 28"/>
          <p:cNvSpPr/>
          <p:nvPr/>
        </p:nvSpPr>
        <p:spPr>
          <a:xfrm>
            <a:off x="3288558" y="4509121"/>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6" y="4737844"/>
            <a:ext cx="1781151"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7" y="4730676"/>
            <a:ext cx="3443683" cy="23762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1"/>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9"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6" y="5445225"/>
            <a:ext cx="1571476" cy="263027"/>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9" y="2937644"/>
            <a:ext cx="5368777" cy="3046988"/>
          </a:xfrm>
          <a:prstGeom prst="rect">
            <a:avLst/>
          </a:prstGeom>
          <a:noFill/>
        </p:spPr>
        <p:txBody>
          <a:bodyPr wrap="none" rtlCol="0">
            <a:spAutoFit/>
          </a:bodyPr>
          <a:lstStyle/>
          <a:p>
            <a:r>
              <a:rPr lang="en-US" sz="1600" dirty="0">
                <a:latin typeface="Courier"/>
                <a:cs typeface="Courier"/>
              </a:rPr>
              <a:t>a g a g t a g a g g g t a c t t g a t c a</a:t>
            </a:r>
          </a:p>
          <a:p>
            <a:r>
              <a:rPr lang="en-US" sz="1600" dirty="0">
                <a:latin typeface="Courier"/>
                <a:cs typeface="Courier"/>
              </a:rPr>
              <a:t>t g c g a c g g t g a t t c t t c t g c c</a:t>
            </a:r>
          </a:p>
          <a:p>
            <a:endParaRPr lang="en-US" sz="1600" dirty="0">
              <a:latin typeface="Courier"/>
              <a:cs typeface="Courier"/>
            </a:endParaRPr>
          </a:p>
          <a:p>
            <a:r>
              <a:rPr lang="en-US" sz="1600" dirty="0">
                <a:latin typeface="Courier"/>
                <a:cs typeface="Courier"/>
              </a:rPr>
              <a:t>t a a a a t g a g g g a a a t t g t t a a</a:t>
            </a:r>
          </a:p>
          <a:p>
            <a:r>
              <a:rPr lang="en-US" sz="1600" dirty="0">
                <a:latin typeface="Courier"/>
                <a:cs typeface="Courier"/>
              </a:rPr>
              <a:t>t g a g a c g a g g g a a c c c g a g c a</a:t>
            </a:r>
          </a:p>
          <a:p>
            <a:endParaRPr lang="en-US" sz="1600" dirty="0">
              <a:latin typeface="Courier"/>
              <a:cs typeface="Courier"/>
            </a:endParaRPr>
          </a:p>
          <a:p>
            <a:r>
              <a:rPr lang="en-US" sz="1600" dirty="0">
                <a:latin typeface="Courier"/>
                <a:cs typeface="Courier"/>
              </a:rPr>
              <a:t>a g c g a c g a t g g t a a t t c t g c c</a:t>
            </a:r>
          </a:p>
          <a:p>
            <a:r>
              <a:rPr lang="en-US" sz="1600" dirty="0">
                <a:latin typeface="Courier"/>
                <a:cs typeface="Courier"/>
              </a:rPr>
              <a:t>a g a g a c g a g g g a a c c t g a g a a</a:t>
            </a:r>
          </a:p>
          <a:p>
            <a:endParaRPr lang="en-US" sz="1600" dirty="0">
              <a:latin typeface="Courier"/>
              <a:cs typeface="Courier"/>
            </a:endParaRPr>
          </a:p>
          <a:p>
            <a:r>
              <a:rPr lang="en-US" sz="1600" dirty="0">
                <a:latin typeface="Courier"/>
                <a:cs typeface="Courier"/>
              </a:rPr>
              <a:t>t g c a a t g a g g g a a a t t g a g a c</a:t>
            </a:r>
          </a:p>
          <a:p>
            <a:r>
              <a:rPr lang="en-US" sz="1600" dirty="0">
                <a:latin typeface="Courier"/>
                <a:cs typeface="Courier"/>
              </a:rPr>
              <a:t>t a a g t t a g t a a t t c c t g a t c a </a:t>
            </a:r>
          </a:p>
          <a:p>
            <a:r>
              <a:rPr lang="en-US" sz="1600" dirty="0">
                <a:latin typeface="Courier"/>
                <a:cs typeface="Courier"/>
              </a:rPr>
              <a:t> </a:t>
            </a:r>
          </a:p>
        </p:txBody>
      </p:sp>
      <p:cxnSp>
        <p:nvCxnSpPr>
          <p:cNvPr id="5" name="Straight Arrow Connector 4"/>
          <p:cNvCxnSpPr>
            <a:stCxn id="12" idx="2"/>
          </p:cNvCxnSpPr>
          <p:nvPr/>
        </p:nvCxnSpPr>
        <p:spPr>
          <a:xfrm rot="16200000" flipH="1">
            <a:off x="3872215" y="4889455"/>
            <a:ext cx="324687" cy="2515040"/>
          </a:xfrm>
          <a:prstGeom prst="curved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436096" y="908722"/>
            <a:ext cx="3600400" cy="830997"/>
          </a:xfrm>
          <a:prstGeom prst="rect">
            <a:avLst/>
          </a:prstGeom>
        </p:spPr>
        <p:txBody>
          <a:bodyPr wrap="square">
            <a:spAutoFit/>
          </a:bodyPr>
          <a:lstStyle/>
          <a:p>
            <a:r>
              <a:rPr lang="en-US" sz="2400" b="1" dirty="0">
                <a:solidFill>
                  <a:srgbClr val="3366FF"/>
                </a:solidFill>
              </a:rPr>
              <a:t>GWAS of imputed genotypes</a:t>
            </a:r>
          </a:p>
        </p:txBody>
      </p:sp>
    </p:spTree>
    <p:extLst>
      <p:ext uri="{BB962C8B-B14F-4D97-AF65-F5344CB8AC3E}">
        <p14:creationId xmlns:p14="http://schemas.microsoft.com/office/powerpoint/2010/main" val="1164618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We will now look at </a:t>
            </a:r>
          </a:p>
          <a:p>
            <a:r>
              <a:rPr lang="en-US" dirty="0"/>
              <a:t>- what reference panels are available</a:t>
            </a:r>
          </a:p>
          <a:p>
            <a:r>
              <a:rPr lang="en-US" dirty="0"/>
              <a:t>- how phasing works</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69601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panels</a:t>
            </a:r>
          </a:p>
        </p:txBody>
      </p:sp>
      <p:sp>
        <p:nvSpPr>
          <p:cNvPr id="3" name="Content Placeholder 2"/>
          <p:cNvSpPr>
            <a:spLocks noGrp="1"/>
          </p:cNvSpPr>
          <p:nvPr>
            <p:ph idx="1"/>
          </p:nvPr>
        </p:nvSpPr>
        <p:spPr/>
        <p:txBody>
          <a:bodyPr/>
          <a:lstStyle/>
          <a:p>
            <a:r>
              <a:rPr lang="en-US" dirty="0"/>
              <a:t>These are datasets of sequenced individuals</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647487565"/>
              </p:ext>
            </p:extLst>
          </p:nvPr>
        </p:nvGraphicFramePr>
        <p:xfrm>
          <a:off x="323528" y="4005064"/>
          <a:ext cx="7344816" cy="2225040"/>
        </p:xfrm>
        <a:graphic>
          <a:graphicData uri="http://schemas.openxmlformats.org/drawingml/2006/table">
            <a:tbl>
              <a:tblPr firstRow="1" bandRow="1">
                <a:tableStyleId>{72833802-FEF1-4C79-8D5D-14CF1EAF98D9}</a:tableStyleId>
              </a:tblPr>
              <a:tblGrid>
                <a:gridCol w="172819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1584176">
                  <a:extLst>
                    <a:ext uri="{9D8B030D-6E8A-4147-A177-3AD203B41FA5}">
                      <a16:colId xmlns:a16="http://schemas.microsoft.com/office/drawing/2014/main" val="20004"/>
                    </a:ext>
                  </a:extLst>
                </a:gridCol>
              </a:tblGrid>
              <a:tr h="370840">
                <a:tc>
                  <a:txBody>
                    <a:bodyPr/>
                    <a:lstStyle/>
                    <a:p>
                      <a:r>
                        <a:rPr lang="en-US" sz="1300" dirty="0"/>
                        <a:t>Reference</a:t>
                      </a:r>
                    </a:p>
                  </a:txBody>
                  <a:tcPr/>
                </a:tc>
                <a:tc>
                  <a:txBody>
                    <a:bodyPr/>
                    <a:lstStyle/>
                    <a:p>
                      <a:pPr algn="ctr"/>
                      <a:r>
                        <a:rPr lang="en-US" sz="1300" dirty="0"/>
                        <a:t>Year</a:t>
                      </a:r>
                    </a:p>
                  </a:txBody>
                  <a:tcPr/>
                </a:tc>
                <a:tc>
                  <a:txBody>
                    <a:bodyPr/>
                    <a:lstStyle/>
                    <a:p>
                      <a:pPr algn="ctr"/>
                      <a:r>
                        <a:rPr lang="en-US" sz="1300" dirty="0"/>
                        <a:t># haplotypes</a:t>
                      </a:r>
                    </a:p>
                  </a:txBody>
                  <a:tcPr/>
                </a:tc>
                <a:tc>
                  <a:txBody>
                    <a:bodyPr/>
                    <a:lstStyle/>
                    <a:p>
                      <a:pPr algn="ctr"/>
                      <a:r>
                        <a:rPr lang="en-US" sz="1300" dirty="0"/>
                        <a:t>populations</a:t>
                      </a:r>
                    </a:p>
                  </a:txBody>
                  <a:tcPr/>
                </a:tc>
                <a:tc>
                  <a:txBody>
                    <a:bodyPr/>
                    <a:lstStyle/>
                    <a:p>
                      <a:pPr algn="ctr"/>
                      <a:r>
                        <a:rPr lang="en-US" sz="1300" dirty="0"/>
                        <a:t># variants</a:t>
                      </a:r>
                    </a:p>
                  </a:txBody>
                  <a:tcPr/>
                </a:tc>
                <a:extLst>
                  <a:ext uri="{0D108BD9-81ED-4DB2-BD59-A6C34878D82A}">
                    <a16:rowId xmlns:a16="http://schemas.microsoft.com/office/drawing/2014/main" val="10000"/>
                  </a:ext>
                </a:extLst>
              </a:tr>
              <a:tr h="370840">
                <a:tc>
                  <a:txBody>
                    <a:bodyPr/>
                    <a:lstStyle/>
                    <a:p>
                      <a:r>
                        <a:rPr lang="en-US" sz="1300" dirty="0"/>
                        <a:t>1000GP Final</a:t>
                      </a:r>
                    </a:p>
                  </a:txBody>
                  <a:tcPr/>
                </a:tc>
                <a:tc>
                  <a:txBody>
                    <a:bodyPr/>
                    <a:lstStyle/>
                    <a:p>
                      <a:pPr algn="ctr"/>
                      <a:r>
                        <a:rPr lang="en-US" sz="1300" dirty="0"/>
                        <a:t>2014</a:t>
                      </a:r>
                    </a:p>
                  </a:txBody>
                  <a:tcPr/>
                </a:tc>
                <a:tc>
                  <a:txBody>
                    <a:bodyPr/>
                    <a:lstStyle/>
                    <a:p>
                      <a:pPr algn="ctr"/>
                      <a:r>
                        <a:rPr lang="en-US" sz="1300" dirty="0"/>
                        <a:t>~5,000</a:t>
                      </a:r>
                    </a:p>
                  </a:txBody>
                  <a:tcPr/>
                </a:tc>
                <a:tc>
                  <a:txBody>
                    <a:bodyPr/>
                    <a:lstStyle/>
                    <a:p>
                      <a:pPr algn="ctr"/>
                      <a:r>
                        <a:rPr lang="en-US" sz="1300" dirty="0"/>
                        <a:t>25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~80,000,000</a:t>
                      </a:r>
                    </a:p>
                  </a:txBody>
                  <a:tcPr/>
                </a:tc>
                <a:extLst>
                  <a:ext uri="{0D108BD9-81ED-4DB2-BD59-A6C34878D82A}">
                    <a16:rowId xmlns:a16="http://schemas.microsoft.com/office/drawing/2014/main" val="10001"/>
                  </a:ext>
                </a:extLst>
              </a:tr>
              <a:tr h="370840">
                <a:tc>
                  <a:txBody>
                    <a:bodyPr/>
                    <a:lstStyle/>
                    <a:p>
                      <a:r>
                        <a:rPr lang="en-US" sz="1300" dirty="0"/>
                        <a:t>UK10K</a:t>
                      </a:r>
                    </a:p>
                  </a:txBody>
                  <a:tcPr/>
                </a:tc>
                <a:tc>
                  <a:txBody>
                    <a:bodyPr/>
                    <a:lstStyle/>
                    <a:p>
                      <a:pPr algn="ctr"/>
                      <a:r>
                        <a:rPr lang="en-US" sz="1300" dirty="0"/>
                        <a:t>2013/14</a:t>
                      </a:r>
                    </a:p>
                  </a:txBody>
                  <a:tcPr/>
                </a:tc>
                <a:tc>
                  <a:txBody>
                    <a:bodyPr/>
                    <a:lstStyle/>
                    <a:p>
                      <a:pPr algn="ctr"/>
                      <a:r>
                        <a:rPr lang="en-US" sz="1300" dirty="0"/>
                        <a:t>~8,000</a:t>
                      </a:r>
                    </a:p>
                  </a:txBody>
                  <a:tcPr/>
                </a:tc>
                <a:tc>
                  <a:txBody>
                    <a:bodyPr/>
                    <a:lstStyle/>
                    <a:p>
                      <a:pPr algn="ctr"/>
                      <a:r>
                        <a:rPr lang="en-US" sz="1300" dirty="0"/>
                        <a:t>UK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~50,000,000</a:t>
                      </a:r>
                    </a:p>
                  </a:txBody>
                  <a:tcPr/>
                </a:tc>
                <a:extLst>
                  <a:ext uri="{0D108BD9-81ED-4DB2-BD59-A6C34878D82A}">
                    <a16:rowId xmlns:a16="http://schemas.microsoft.com/office/drawing/2014/main" val="10002"/>
                  </a:ext>
                </a:extLst>
              </a:tr>
              <a:tr h="370840">
                <a:tc>
                  <a:txBody>
                    <a:bodyPr/>
                    <a:lstStyle/>
                    <a:p>
                      <a:r>
                        <a:rPr lang="en-US" sz="1300" dirty="0"/>
                        <a:t>GoT2D</a:t>
                      </a:r>
                    </a:p>
                  </a:txBody>
                  <a:tcPr/>
                </a:tc>
                <a:tc>
                  <a:txBody>
                    <a:bodyPr/>
                    <a:lstStyle/>
                    <a:p>
                      <a:pPr algn="ctr"/>
                      <a:r>
                        <a:rPr lang="en-US" sz="1300" dirty="0"/>
                        <a:t>2013/14</a:t>
                      </a:r>
                    </a:p>
                  </a:txBody>
                  <a:tcPr/>
                </a:tc>
                <a:tc>
                  <a:txBody>
                    <a:bodyPr/>
                    <a:lstStyle/>
                    <a:p>
                      <a:pPr algn="ctr"/>
                      <a:r>
                        <a:rPr lang="en-US" sz="1300" dirty="0"/>
                        <a:t>~5,600</a:t>
                      </a:r>
                    </a:p>
                  </a:txBody>
                  <a:tcPr/>
                </a:tc>
                <a:tc>
                  <a:txBody>
                    <a:bodyPr/>
                    <a:lstStyle/>
                    <a:p>
                      <a:pPr algn="ctr"/>
                      <a:r>
                        <a:rPr lang="en-US" sz="1300" dirty="0"/>
                        <a:t>European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~27,000,000</a:t>
                      </a:r>
                    </a:p>
                  </a:txBody>
                  <a:tcPr/>
                </a:tc>
                <a:extLst>
                  <a:ext uri="{0D108BD9-81ED-4DB2-BD59-A6C34878D82A}">
                    <a16:rowId xmlns:a16="http://schemas.microsoft.com/office/drawing/2014/main" val="10003"/>
                  </a:ext>
                </a:extLst>
              </a:tr>
              <a:tr h="370840">
                <a:tc>
                  <a:txBody>
                    <a:bodyPr/>
                    <a:lstStyle/>
                    <a:p>
                      <a:r>
                        <a:rPr lang="en-US" sz="1300" dirty="0" err="1"/>
                        <a:t>GoNL</a:t>
                      </a:r>
                      <a:endParaRPr lang="en-US" sz="1300" dirty="0"/>
                    </a:p>
                  </a:txBody>
                  <a:tcPr/>
                </a:tc>
                <a:tc>
                  <a:txBody>
                    <a:bodyPr/>
                    <a:lstStyle/>
                    <a:p>
                      <a:pPr algn="ctr"/>
                      <a:r>
                        <a:rPr lang="en-US" sz="1300" dirty="0"/>
                        <a:t>2013/14</a:t>
                      </a:r>
                    </a:p>
                  </a:txBody>
                  <a:tcPr/>
                </a:tc>
                <a:tc>
                  <a:txBody>
                    <a:bodyPr/>
                    <a:lstStyle/>
                    <a:p>
                      <a:pPr algn="ctr"/>
                      <a:r>
                        <a:rPr lang="en-US" sz="1300" dirty="0"/>
                        <a:t>1,000</a:t>
                      </a:r>
                    </a:p>
                  </a:txBody>
                  <a:tcPr/>
                </a:tc>
                <a:tc>
                  <a:txBody>
                    <a:bodyPr/>
                    <a:lstStyle/>
                    <a:p>
                      <a:pPr algn="ctr"/>
                      <a:r>
                        <a:rPr lang="en-US" sz="1300" dirty="0"/>
                        <a:t>NL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~20,000,000</a:t>
                      </a:r>
                    </a:p>
                  </a:txBody>
                  <a:tcPr/>
                </a:tc>
                <a:extLst>
                  <a:ext uri="{0D108BD9-81ED-4DB2-BD59-A6C34878D82A}">
                    <a16:rowId xmlns:a16="http://schemas.microsoft.com/office/drawing/2014/main" val="10004"/>
                  </a:ext>
                </a:extLst>
              </a:tr>
              <a:tr h="370840">
                <a:tc>
                  <a:txBody>
                    <a:bodyPr/>
                    <a:lstStyle/>
                    <a:p>
                      <a:r>
                        <a:rPr lang="en-US" sz="1300" dirty="0"/>
                        <a:t>HRC</a:t>
                      </a:r>
                    </a:p>
                  </a:txBody>
                  <a:tcPr/>
                </a:tc>
                <a:tc>
                  <a:txBody>
                    <a:bodyPr/>
                    <a:lstStyle/>
                    <a:p>
                      <a:pPr algn="ctr"/>
                      <a:r>
                        <a:rPr lang="en-US" sz="1300" dirty="0"/>
                        <a:t>2016</a:t>
                      </a:r>
                    </a:p>
                  </a:txBody>
                  <a:tcPr/>
                </a:tc>
                <a:tc>
                  <a:txBody>
                    <a:bodyPr/>
                    <a:lstStyle/>
                    <a:p>
                      <a:pPr algn="ctr"/>
                      <a:r>
                        <a:rPr lang="en-US" sz="1300" dirty="0"/>
                        <a:t>~65,000</a:t>
                      </a:r>
                    </a:p>
                  </a:txBody>
                  <a:tcPr/>
                </a:tc>
                <a:tc>
                  <a:txBody>
                    <a:bodyPr/>
                    <a:lstStyle/>
                    <a:p>
                      <a:pPr algn="ctr"/>
                      <a:r>
                        <a:rPr lang="en-US" sz="1300" dirty="0"/>
                        <a:t>20</a:t>
                      </a:r>
                      <a:r>
                        <a:rPr lang="en-US" sz="1300" baseline="0" dirty="0"/>
                        <a:t> (most </a:t>
                      </a:r>
                      <a:r>
                        <a:rPr lang="en-US" sz="1300" baseline="0" dirty="0" err="1"/>
                        <a:t>Eur</a:t>
                      </a:r>
                      <a:r>
                        <a:rPr lang="en-US" sz="1300" baseline="0" dirty="0"/>
                        <a:t>)</a:t>
                      </a:r>
                      <a:endParaRPr lang="en-US" sz="13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~40,000,000</a:t>
                      </a: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46462180"/>
              </p:ext>
            </p:extLst>
          </p:nvPr>
        </p:nvGraphicFramePr>
        <p:xfrm>
          <a:off x="323528" y="1340768"/>
          <a:ext cx="7344816" cy="2636520"/>
        </p:xfrm>
        <a:graphic>
          <a:graphicData uri="http://schemas.openxmlformats.org/drawingml/2006/table">
            <a:tbl>
              <a:tblPr firstRow="1" bandRow="1">
                <a:tableStyleId>{72833802-FEF1-4C79-8D5D-14CF1EAF98D9}</a:tableStyleId>
              </a:tblPr>
              <a:tblGrid>
                <a:gridCol w="172819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tblGrid>
              <a:tr h="370840">
                <a:tc>
                  <a:txBody>
                    <a:bodyPr/>
                    <a:lstStyle/>
                    <a:p>
                      <a:r>
                        <a:rPr lang="en-US" sz="1300" dirty="0"/>
                        <a:t>Reference</a:t>
                      </a:r>
                    </a:p>
                  </a:txBody>
                  <a:tcPr/>
                </a:tc>
                <a:tc>
                  <a:txBody>
                    <a:bodyPr/>
                    <a:lstStyle/>
                    <a:p>
                      <a:pPr algn="ctr"/>
                      <a:r>
                        <a:rPr lang="en-US" sz="1300" dirty="0"/>
                        <a:t>Year</a:t>
                      </a:r>
                    </a:p>
                  </a:txBody>
                  <a:tcPr/>
                </a:tc>
                <a:tc>
                  <a:txBody>
                    <a:bodyPr/>
                    <a:lstStyle/>
                    <a:p>
                      <a:pPr algn="ctr"/>
                      <a:r>
                        <a:rPr lang="en-US" sz="1300" dirty="0"/>
                        <a:t># haplotypes</a:t>
                      </a:r>
                    </a:p>
                  </a:txBody>
                  <a:tcPr/>
                </a:tc>
                <a:tc>
                  <a:txBody>
                    <a:bodyPr/>
                    <a:lstStyle/>
                    <a:p>
                      <a:pPr algn="ctr"/>
                      <a:r>
                        <a:rPr lang="en-US" sz="1300" dirty="0"/>
                        <a:t># populations</a:t>
                      </a:r>
                    </a:p>
                  </a:txBody>
                  <a:tcPr/>
                </a:tc>
                <a:tc>
                  <a:txBody>
                    <a:bodyPr/>
                    <a:lstStyle/>
                    <a:p>
                      <a:pPr algn="ctr"/>
                      <a:r>
                        <a:rPr lang="en-US" sz="1300" dirty="0"/>
                        <a:t># variants</a:t>
                      </a:r>
                    </a:p>
                  </a:txBody>
                  <a:tcPr/>
                </a:tc>
                <a:extLst>
                  <a:ext uri="{0D108BD9-81ED-4DB2-BD59-A6C34878D82A}">
                    <a16:rowId xmlns:a16="http://schemas.microsoft.com/office/drawing/2014/main" val="10000"/>
                  </a:ext>
                </a:extLst>
              </a:tr>
              <a:tr h="381000">
                <a:tc>
                  <a:txBody>
                    <a:bodyPr/>
                    <a:lstStyle/>
                    <a:p>
                      <a:r>
                        <a:rPr lang="en-US" sz="1300" dirty="0"/>
                        <a:t>HAPMAP</a:t>
                      </a:r>
                      <a:r>
                        <a:rPr lang="en-US" sz="1300" baseline="0" dirty="0"/>
                        <a:t> 2</a:t>
                      </a:r>
                      <a:endParaRPr lang="en-US" sz="1300" dirty="0"/>
                    </a:p>
                  </a:txBody>
                  <a:tcPr/>
                </a:tc>
                <a:tc>
                  <a:txBody>
                    <a:bodyPr/>
                    <a:lstStyle/>
                    <a:p>
                      <a:pPr algn="ctr"/>
                      <a:r>
                        <a:rPr lang="en-US" sz="1300" dirty="0"/>
                        <a:t>2006</a:t>
                      </a:r>
                    </a:p>
                  </a:txBody>
                  <a:tcPr/>
                </a:tc>
                <a:tc>
                  <a:txBody>
                    <a:bodyPr/>
                    <a:lstStyle/>
                    <a:p>
                      <a:pPr algn="ctr"/>
                      <a:r>
                        <a:rPr lang="en-US" sz="1300" dirty="0"/>
                        <a:t>420</a:t>
                      </a:r>
                    </a:p>
                  </a:txBody>
                  <a:tcPr/>
                </a:tc>
                <a:tc>
                  <a:txBody>
                    <a:bodyPr/>
                    <a:lstStyle/>
                    <a:p>
                      <a:pPr algn="ctr"/>
                      <a:r>
                        <a:rPr lang="en-US" sz="1300" dirty="0"/>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kern="1200" dirty="0">
                          <a:effectLst/>
                        </a:rPr>
                        <a:t>2,139,483 </a:t>
                      </a:r>
                      <a:endParaRPr lang="en-US" sz="1300" dirty="0"/>
                    </a:p>
                  </a:txBody>
                  <a:tcPr/>
                </a:tc>
                <a:extLst>
                  <a:ext uri="{0D108BD9-81ED-4DB2-BD59-A6C34878D82A}">
                    <a16:rowId xmlns:a16="http://schemas.microsoft.com/office/drawing/2014/main" val="10001"/>
                  </a:ext>
                </a:extLst>
              </a:tr>
              <a:tr h="381000">
                <a:tc>
                  <a:txBody>
                    <a:bodyPr/>
                    <a:lstStyle/>
                    <a:p>
                      <a:r>
                        <a:rPr lang="en-US" sz="1300" dirty="0"/>
                        <a:t>HAPMAP 3</a:t>
                      </a:r>
                    </a:p>
                  </a:txBody>
                  <a:tcPr/>
                </a:tc>
                <a:tc>
                  <a:txBody>
                    <a:bodyPr/>
                    <a:lstStyle/>
                    <a:p>
                      <a:pPr algn="ctr"/>
                      <a:r>
                        <a:rPr lang="en-US" sz="1300" dirty="0"/>
                        <a:t>2009</a:t>
                      </a:r>
                    </a:p>
                  </a:txBody>
                  <a:tcPr/>
                </a:tc>
                <a:tc>
                  <a:txBody>
                    <a:bodyPr/>
                    <a:lstStyle/>
                    <a:p>
                      <a:pPr algn="ctr"/>
                      <a:r>
                        <a:rPr lang="en-US" sz="1300" dirty="0"/>
                        <a:t>2,368</a:t>
                      </a:r>
                    </a:p>
                  </a:txBody>
                  <a:tcPr/>
                </a:tc>
                <a:tc>
                  <a:txBody>
                    <a:bodyPr/>
                    <a:lstStyle/>
                    <a:p>
                      <a:pPr algn="ctr"/>
                      <a:r>
                        <a:rPr lang="en-US" sz="1300" dirty="0"/>
                        <a:t>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kern="1200" dirty="0">
                          <a:effectLst/>
                        </a:rPr>
                        <a:t>1,440,616 </a:t>
                      </a:r>
                      <a:endParaRPr lang="en-US" sz="1300" dirty="0"/>
                    </a:p>
                  </a:txBody>
                  <a:tcPr/>
                </a:tc>
                <a:extLst>
                  <a:ext uri="{0D108BD9-81ED-4DB2-BD59-A6C34878D82A}">
                    <a16:rowId xmlns:a16="http://schemas.microsoft.com/office/drawing/2014/main" val="10002"/>
                  </a:ext>
                </a:extLst>
              </a:tr>
              <a:tr h="381000">
                <a:tc>
                  <a:txBody>
                    <a:bodyPr/>
                    <a:lstStyle/>
                    <a:p>
                      <a:r>
                        <a:rPr lang="en-US" sz="1300" dirty="0"/>
                        <a:t>1000GP Pilot</a:t>
                      </a:r>
                    </a:p>
                  </a:txBody>
                  <a:tcPr/>
                </a:tc>
                <a:tc>
                  <a:txBody>
                    <a:bodyPr/>
                    <a:lstStyle/>
                    <a:p>
                      <a:pPr algn="ctr"/>
                      <a:r>
                        <a:rPr lang="en-US" sz="1300" dirty="0"/>
                        <a:t>2010</a:t>
                      </a:r>
                    </a:p>
                  </a:txBody>
                  <a:tcPr/>
                </a:tc>
                <a:tc>
                  <a:txBody>
                    <a:bodyPr/>
                    <a:lstStyle/>
                    <a:p>
                      <a:pPr algn="ctr"/>
                      <a:r>
                        <a:rPr lang="en-US" sz="1300" dirty="0"/>
                        <a:t>358</a:t>
                      </a:r>
                    </a:p>
                  </a:txBody>
                  <a:tcPr/>
                </a:tc>
                <a:tc>
                  <a:txBody>
                    <a:bodyPr/>
                    <a:lstStyle/>
                    <a:p>
                      <a:pPr algn="ctr"/>
                      <a:r>
                        <a:rPr lang="en-US" sz="1300" dirty="0"/>
                        <a:t>3</a:t>
                      </a:r>
                    </a:p>
                  </a:txBody>
                  <a:tcPr/>
                </a:tc>
                <a:tc>
                  <a:txBody>
                    <a:bodyPr/>
                    <a:lstStyle/>
                    <a:p>
                      <a:pPr algn="ctr"/>
                      <a:r>
                        <a:rPr lang="en-US" sz="1300" u="none" strike="noStrike" kern="1200" baseline="0" dirty="0"/>
                        <a:t>14,894,361</a:t>
                      </a:r>
                      <a:endParaRPr lang="en-US" sz="1300" dirty="0"/>
                    </a:p>
                  </a:txBody>
                  <a:tcPr/>
                </a:tc>
                <a:extLst>
                  <a:ext uri="{0D108BD9-81ED-4DB2-BD59-A6C34878D82A}">
                    <a16:rowId xmlns:a16="http://schemas.microsoft.com/office/drawing/2014/main" val="10003"/>
                  </a:ext>
                </a:extLst>
              </a:tr>
              <a:tr h="381000">
                <a:tc>
                  <a:txBody>
                    <a:bodyPr/>
                    <a:lstStyle/>
                    <a:p>
                      <a:r>
                        <a:rPr lang="en-US" sz="1300" dirty="0"/>
                        <a:t>1000GP 2010</a:t>
                      </a:r>
                    </a:p>
                  </a:txBody>
                  <a:tcPr/>
                </a:tc>
                <a:tc>
                  <a:txBody>
                    <a:bodyPr/>
                    <a:lstStyle/>
                    <a:p>
                      <a:pPr algn="ctr"/>
                      <a:r>
                        <a:rPr lang="en-US" sz="1300" dirty="0"/>
                        <a:t>2010</a:t>
                      </a:r>
                    </a:p>
                  </a:txBody>
                  <a:tcPr/>
                </a:tc>
                <a:tc>
                  <a:txBody>
                    <a:bodyPr/>
                    <a:lstStyle/>
                    <a:p>
                      <a:pPr algn="ctr"/>
                      <a:r>
                        <a:rPr lang="en-US" sz="1300" dirty="0"/>
                        <a:t>1,258</a:t>
                      </a:r>
                    </a:p>
                  </a:txBody>
                  <a:tcPr/>
                </a:tc>
                <a:tc>
                  <a:txBody>
                    <a:bodyPr/>
                    <a:lstStyle/>
                    <a:p>
                      <a:pPr algn="ctr"/>
                      <a:r>
                        <a:rPr lang="en-US" sz="1300" dirty="0"/>
                        <a:t>14</a:t>
                      </a:r>
                    </a:p>
                  </a:txBody>
                  <a:tcPr/>
                </a:tc>
                <a:tc>
                  <a:txBody>
                    <a:bodyPr/>
                    <a:lstStyle/>
                    <a:p>
                      <a:pPr algn="ctr"/>
                      <a:r>
                        <a:rPr lang="en-US" sz="1300" u="none" strike="noStrike" kern="1200" baseline="0" dirty="0"/>
                        <a:t>22,242,654</a:t>
                      </a:r>
                      <a:endParaRPr lang="en-US" sz="1300" dirty="0"/>
                    </a:p>
                  </a:txBody>
                  <a:tcPr/>
                </a:tc>
                <a:extLst>
                  <a:ext uri="{0D108BD9-81ED-4DB2-BD59-A6C34878D82A}">
                    <a16:rowId xmlns:a16="http://schemas.microsoft.com/office/drawing/2014/main" val="10004"/>
                  </a:ext>
                </a:extLst>
              </a:tr>
              <a:tr h="370840">
                <a:tc>
                  <a:txBody>
                    <a:bodyPr/>
                    <a:lstStyle/>
                    <a:p>
                      <a:r>
                        <a:rPr lang="en-US" sz="1300" dirty="0"/>
                        <a:t>1000GP Interim</a:t>
                      </a:r>
                    </a:p>
                  </a:txBody>
                  <a:tcPr/>
                </a:tc>
                <a:tc>
                  <a:txBody>
                    <a:bodyPr/>
                    <a:lstStyle/>
                    <a:p>
                      <a:pPr algn="ctr"/>
                      <a:r>
                        <a:rPr lang="en-US" sz="1300" dirty="0"/>
                        <a:t>2011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2,186</a:t>
                      </a:r>
                    </a:p>
                  </a:txBody>
                  <a:tcPr/>
                </a:tc>
                <a:tc>
                  <a:txBody>
                    <a:bodyPr/>
                    <a:lstStyle/>
                    <a:p>
                      <a:pPr algn="ctr"/>
                      <a:r>
                        <a:rPr lang="en-US" sz="1300" dirty="0"/>
                        <a:t>14</a:t>
                      </a:r>
                    </a:p>
                  </a:txBody>
                  <a:tcPr/>
                </a:tc>
                <a:tc>
                  <a:txBody>
                    <a:bodyPr/>
                    <a:lstStyle/>
                    <a:p>
                      <a:pPr algn="ctr"/>
                      <a:r>
                        <a:rPr lang="en-US" sz="1300" dirty="0"/>
                        <a:t>38,558,931</a:t>
                      </a:r>
                    </a:p>
                  </a:txBody>
                  <a:tcPr/>
                </a:tc>
                <a:extLst>
                  <a:ext uri="{0D108BD9-81ED-4DB2-BD59-A6C34878D82A}">
                    <a16:rowId xmlns:a16="http://schemas.microsoft.com/office/drawing/2014/main" val="10005"/>
                  </a:ext>
                </a:extLst>
              </a:tr>
              <a:tr h="370840">
                <a:tc>
                  <a:txBody>
                    <a:bodyPr/>
                    <a:lstStyle/>
                    <a:p>
                      <a:r>
                        <a:rPr lang="en-US" sz="1300" dirty="0"/>
                        <a:t>1000GP Phase 1</a:t>
                      </a:r>
                    </a:p>
                  </a:txBody>
                  <a:tcPr/>
                </a:tc>
                <a:tc>
                  <a:txBody>
                    <a:bodyPr/>
                    <a:lstStyle/>
                    <a:p>
                      <a:pPr algn="ctr"/>
                      <a:r>
                        <a:rPr lang="en-US" sz="1300" dirty="0"/>
                        <a:t>2012</a:t>
                      </a:r>
                    </a:p>
                  </a:txBody>
                  <a:tcPr/>
                </a:tc>
                <a:tc>
                  <a:txBody>
                    <a:bodyPr/>
                    <a:lstStyle/>
                    <a:p>
                      <a:pPr algn="ctr"/>
                      <a:r>
                        <a:rPr lang="en-US" sz="1300" dirty="0"/>
                        <a:t>2,186</a:t>
                      </a:r>
                    </a:p>
                  </a:txBody>
                  <a:tcPr/>
                </a:tc>
                <a:tc>
                  <a:txBody>
                    <a:bodyPr/>
                    <a:lstStyle/>
                    <a:p>
                      <a:pPr algn="ctr"/>
                      <a:r>
                        <a:rPr lang="en-US" sz="1300" dirty="0"/>
                        <a:t>14</a:t>
                      </a:r>
                    </a:p>
                  </a:txBody>
                  <a:tcPr/>
                </a:tc>
                <a:tc>
                  <a:txBody>
                    <a:bodyPr/>
                    <a:lstStyle/>
                    <a:p>
                      <a:pPr algn="ctr"/>
                      <a:r>
                        <a:rPr lang="en-US" sz="1300" dirty="0"/>
                        <a:t>38,219,282</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1224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98338544"/>
              </p:ext>
            </p:extLst>
          </p:nvPr>
        </p:nvGraphicFramePr>
        <p:xfrm>
          <a:off x="2267744" y="1052736"/>
          <a:ext cx="3888433" cy="4654924"/>
        </p:xfrm>
        <a:graphic>
          <a:graphicData uri="http://schemas.openxmlformats.org/drawingml/2006/table">
            <a:tbl>
              <a:tblPr firstRow="1" lastRow="1" bandRow="1">
                <a:tableStyleId>{2D5ABB26-0587-4C30-8999-92F81FD0307C}</a:tableStyleId>
              </a:tblPr>
              <a:tblGrid>
                <a:gridCol w="1477891">
                  <a:extLst>
                    <a:ext uri="{9D8B030D-6E8A-4147-A177-3AD203B41FA5}">
                      <a16:colId xmlns:a16="http://schemas.microsoft.com/office/drawing/2014/main" val="20000"/>
                    </a:ext>
                  </a:extLst>
                </a:gridCol>
                <a:gridCol w="1477891">
                  <a:extLst>
                    <a:ext uri="{9D8B030D-6E8A-4147-A177-3AD203B41FA5}">
                      <a16:colId xmlns:a16="http://schemas.microsoft.com/office/drawing/2014/main" val="20001"/>
                    </a:ext>
                  </a:extLst>
                </a:gridCol>
                <a:gridCol w="932651">
                  <a:extLst>
                    <a:ext uri="{9D8B030D-6E8A-4147-A177-3AD203B41FA5}">
                      <a16:colId xmlns:a16="http://schemas.microsoft.com/office/drawing/2014/main" val="20002"/>
                    </a:ext>
                  </a:extLst>
                </a:gridCol>
              </a:tblGrid>
              <a:tr h="271089">
                <a:tc>
                  <a:txBody>
                    <a:bodyPr/>
                    <a:lstStyle/>
                    <a:p>
                      <a:pPr algn="ctr" fontAlgn="b"/>
                      <a:r>
                        <a:rPr lang="en-US" sz="1600" u="none" strike="noStrike" dirty="0">
                          <a:effectLst/>
                        </a:rPr>
                        <a:t>COHORT</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Samples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Coverage</a:t>
                      </a:r>
                      <a:endParaRPr lang="en-US" sz="1600" b="0"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0"/>
                  </a:ext>
                </a:extLst>
              </a:tr>
              <a:tr h="271089">
                <a:tc>
                  <a:txBody>
                    <a:bodyPr/>
                    <a:lstStyle/>
                    <a:p>
                      <a:pPr algn="ctr" fontAlgn="b"/>
                      <a:r>
                        <a:rPr lang="en-US" sz="1600" u="none" strike="noStrike" dirty="0">
                          <a:effectLst/>
                        </a:rPr>
                        <a:t>1000 Genomes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2500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1"/>
                  </a:ext>
                </a:extLst>
              </a:tr>
              <a:tr h="271089">
                <a:tc>
                  <a:txBody>
                    <a:bodyPr/>
                    <a:lstStyle/>
                    <a:p>
                      <a:pPr algn="ctr" fontAlgn="b"/>
                      <a:r>
                        <a:rPr lang="en-US" sz="1600" u="none" strike="noStrike" dirty="0">
                          <a:effectLst/>
                        </a:rPr>
                        <a:t>UK10K</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6.5x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2"/>
                  </a:ext>
                </a:extLst>
              </a:tr>
              <a:tr h="271089">
                <a:tc>
                  <a:txBody>
                    <a:bodyPr/>
                    <a:lstStyle/>
                    <a:p>
                      <a:pPr algn="ctr" fontAlgn="b"/>
                      <a:r>
                        <a:rPr lang="en-US" sz="1600" u="none" strike="noStrike">
                          <a:effectLst/>
                        </a:rPr>
                        <a:t>GoT2D</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2800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3"/>
                  </a:ext>
                </a:extLst>
              </a:tr>
              <a:tr h="271089">
                <a:tc>
                  <a:txBody>
                    <a:bodyPr/>
                    <a:lstStyle/>
                    <a:p>
                      <a:pPr algn="ctr" fontAlgn="b"/>
                      <a:r>
                        <a:rPr lang="en-US" sz="1600" u="none" strike="noStrike" dirty="0">
                          <a:effectLst/>
                        </a:rPr>
                        <a:t>Sardinia</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6000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4"/>
                  </a:ext>
                </a:extLst>
              </a:tr>
              <a:tr h="271089">
                <a:tc>
                  <a:txBody>
                    <a:bodyPr/>
                    <a:lstStyle/>
                    <a:p>
                      <a:pPr algn="ctr" fontAlgn="b"/>
                      <a:r>
                        <a:rPr lang="en-US" sz="1600" u="none" strike="noStrike" dirty="0" err="1">
                          <a:effectLst/>
                        </a:rPr>
                        <a:t>GoNL</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750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12x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5"/>
                  </a:ext>
                </a:extLst>
              </a:tr>
              <a:tr h="271089">
                <a:tc>
                  <a:txBody>
                    <a:bodyPr/>
                    <a:lstStyle/>
                    <a:p>
                      <a:pPr algn="ctr" fontAlgn="b"/>
                      <a:r>
                        <a:rPr lang="en-US" sz="1600" u="none" strike="noStrike" dirty="0">
                          <a:effectLst/>
                        </a:rPr>
                        <a:t>Finns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6"/>
                  </a:ext>
                </a:extLst>
              </a:tr>
              <a:tr h="271089">
                <a:tc>
                  <a:txBody>
                    <a:bodyPr/>
                    <a:lstStyle/>
                    <a:p>
                      <a:pPr algn="ctr" fontAlgn="b"/>
                      <a:r>
                        <a:rPr lang="en-US" sz="1600" u="none" strike="noStrike" dirty="0">
                          <a:effectLst/>
                        </a:rPr>
                        <a:t>AMD</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3000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7"/>
                  </a:ext>
                </a:extLst>
              </a:tr>
              <a:tr h="271089">
                <a:tc>
                  <a:txBody>
                    <a:bodyPr/>
                    <a:lstStyle/>
                    <a:p>
                      <a:pPr algn="ctr" fontAlgn="b"/>
                      <a:r>
                        <a:rPr lang="en-US" sz="1600" u="none" strike="noStrike">
                          <a:effectLst/>
                        </a:rPr>
                        <a:t>HUNT</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extLst>
                  <a:ext uri="{0D108BD9-81ED-4DB2-BD59-A6C34878D82A}">
                    <a16:rowId xmlns:a16="http://schemas.microsoft.com/office/drawing/2014/main" val="10008"/>
                  </a:ext>
                </a:extLst>
              </a:tr>
              <a:tr h="271089">
                <a:tc>
                  <a:txBody>
                    <a:bodyPr/>
                    <a:lstStyle/>
                    <a:p>
                      <a:pPr algn="ctr" fontAlgn="b"/>
                      <a:r>
                        <a:rPr lang="en-US" sz="1600" u="none" strike="noStrike" dirty="0">
                          <a:effectLst/>
                        </a:rPr>
                        <a:t>MTFS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09"/>
                  </a:ext>
                </a:extLst>
              </a:tr>
              <a:tr h="271089">
                <a:tc>
                  <a:txBody>
                    <a:bodyPr/>
                    <a:lstStyle/>
                    <a:p>
                      <a:pPr algn="ctr" fontAlgn="b"/>
                      <a:r>
                        <a:rPr lang="en-US" sz="1600" u="none" strike="noStrike">
                          <a:effectLst/>
                        </a:rPr>
                        <a:t>ORCADES</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0"/>
                  </a:ext>
                </a:extLst>
              </a:tr>
              <a:tr h="271089">
                <a:tc>
                  <a:txBody>
                    <a:bodyPr/>
                    <a:lstStyle/>
                    <a:p>
                      <a:pPr algn="ctr" fontAlgn="b"/>
                      <a:r>
                        <a:rPr lang="en-US" sz="1600" u="none" strike="noStrike" dirty="0">
                          <a:effectLst/>
                        </a:rPr>
                        <a:t>Italian Isolates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550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1"/>
                  </a:ext>
                </a:extLst>
              </a:tr>
              <a:tr h="271089">
                <a:tc>
                  <a:txBody>
                    <a:bodyPr/>
                    <a:lstStyle/>
                    <a:p>
                      <a:pPr algn="ctr" fontAlgn="b"/>
                      <a:r>
                        <a:rPr lang="en-US" sz="1600" u="none" strike="noStrike" dirty="0">
                          <a:effectLst/>
                        </a:rPr>
                        <a:t>HELIC</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&gt;1x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2"/>
                  </a:ext>
                </a:extLst>
              </a:tr>
              <a:tr h="271089">
                <a:tc>
                  <a:txBody>
                    <a:bodyPr/>
                    <a:lstStyle/>
                    <a:p>
                      <a:pPr algn="ctr" fontAlgn="b"/>
                      <a:r>
                        <a:rPr lang="en-US" sz="1600" u="none" strike="noStrike">
                          <a:effectLst/>
                        </a:rPr>
                        <a:t>Bipolar</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&gt;6x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3"/>
                  </a:ext>
                </a:extLst>
              </a:tr>
              <a:tr h="271089">
                <a:tc>
                  <a:txBody>
                    <a:bodyPr/>
                    <a:lstStyle/>
                    <a:p>
                      <a:pPr algn="ctr" fontAlgn="b"/>
                      <a:r>
                        <a:rPr lang="en-US" sz="1600" u="none" strike="noStrike">
                          <a:effectLst/>
                        </a:rPr>
                        <a:t>Crohn's disease</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a:effectLst/>
                        </a:rPr>
                        <a:t>3000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4"/>
                  </a:ext>
                </a:extLst>
              </a:tr>
              <a:tr h="271089">
                <a:tc>
                  <a:txBody>
                    <a:bodyPr/>
                    <a:lstStyle/>
                    <a:p>
                      <a:pPr algn="ctr" fontAlgn="b"/>
                      <a:r>
                        <a:rPr lang="en-US" sz="1600" u="none" strike="noStrike" dirty="0">
                          <a:effectLst/>
                        </a:rPr>
                        <a:t>Ulcerative colitis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2000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2x</a:t>
                      </a:r>
                      <a:endParaRPr lang="en-US" sz="16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5"/>
                  </a:ext>
                </a:extLst>
              </a:tr>
              <a:tr h="317500">
                <a:tc>
                  <a:txBody>
                    <a:bodyPr/>
                    <a:lstStyle/>
                    <a:p>
                      <a:pPr algn="ctr" fontAlgn="b"/>
                      <a:r>
                        <a:rPr lang="en-US" sz="2000" u="none" strike="noStrike" dirty="0">
                          <a:effectLst/>
                        </a:rPr>
                        <a:t>TOTAL</a:t>
                      </a:r>
                      <a:endParaRPr lang="en-US" sz="2000" b="1" i="0" u="none" strike="noStrike" dirty="0">
                        <a:solidFill>
                          <a:srgbClr val="000000"/>
                        </a:solidFill>
                        <a:effectLst/>
                        <a:latin typeface="Calibri"/>
                      </a:endParaRPr>
                    </a:p>
                  </a:txBody>
                  <a:tcPr marL="12700" marR="12700" marT="12700" marB="0" anchor="b"/>
                </a:tc>
                <a:tc>
                  <a:txBody>
                    <a:bodyPr/>
                    <a:lstStyle/>
                    <a:p>
                      <a:pPr algn="ctr" fontAlgn="b"/>
                      <a:r>
                        <a:rPr lang="en-US" sz="2000" u="none" strike="noStrike" dirty="0">
                          <a:effectLst/>
                        </a:rPr>
                        <a:t>35000</a:t>
                      </a:r>
                      <a:endParaRPr lang="en-US" sz="2000" b="1" i="0" u="none" strike="noStrike" dirty="0">
                        <a:solidFill>
                          <a:srgbClr val="000000"/>
                        </a:solidFill>
                        <a:effectLst/>
                        <a:latin typeface="Calibri"/>
                      </a:endParaRPr>
                    </a:p>
                  </a:txBody>
                  <a:tcPr marL="12700" marR="12700" marT="12700" marB="0" anchor="b"/>
                </a:tc>
                <a:tc>
                  <a:txBody>
                    <a:bodyPr/>
                    <a:lstStyle/>
                    <a:p>
                      <a:pPr algn="l" fontAlgn="b"/>
                      <a:endParaRPr lang="en-US" sz="1200" b="1" i="0" u="none" strike="noStrike" dirty="0">
                        <a:solidFill>
                          <a:srgbClr val="000000"/>
                        </a:solidFill>
                        <a:effectLst/>
                        <a:latin typeface="Calibri"/>
                      </a:endParaRPr>
                    </a:p>
                  </a:txBody>
                  <a:tcPr marL="12700" marR="12700" marT="12700" marB="0" anchor="b"/>
                </a:tc>
                <a:extLst>
                  <a:ext uri="{0D108BD9-81ED-4DB2-BD59-A6C34878D82A}">
                    <a16:rowId xmlns:a16="http://schemas.microsoft.com/office/drawing/2014/main" val="10016"/>
                  </a:ext>
                </a:extLst>
              </a:tr>
            </a:tbl>
          </a:graphicData>
        </a:graphic>
      </p:graphicFrame>
      <p:sp>
        <p:nvSpPr>
          <p:cNvPr id="7" name="Title 1"/>
          <p:cNvSpPr>
            <a:spLocks noGrp="1"/>
          </p:cNvSpPr>
          <p:nvPr>
            <p:ph type="title"/>
          </p:nvPr>
        </p:nvSpPr>
        <p:spPr>
          <a:xfrm>
            <a:off x="1" y="194045"/>
            <a:ext cx="5401299" cy="537919"/>
          </a:xfrm>
        </p:spPr>
        <p:txBody>
          <a:bodyPr anchor="t"/>
          <a:lstStyle/>
          <a:p>
            <a:r>
              <a:rPr lang="en-GB" sz="2400" b="1" dirty="0">
                <a:latin typeface="Avenir Book" charset="0"/>
                <a:ea typeface="Avenir Book" charset="0"/>
                <a:cs typeface="Avenir Book" charset="0"/>
              </a:rPr>
              <a:t>The Haplotype Reference Consortium</a:t>
            </a:r>
            <a:endParaRPr lang="en-US" sz="2400" b="1" dirty="0">
              <a:latin typeface="Avenir Book" charset="0"/>
              <a:ea typeface="Avenir Book" charset="0"/>
              <a:cs typeface="Avenir Book" charset="0"/>
            </a:endParaRPr>
          </a:p>
        </p:txBody>
      </p:sp>
    </p:spTree>
    <p:extLst>
      <p:ext uri="{BB962C8B-B14F-4D97-AF65-F5344CB8AC3E}">
        <p14:creationId xmlns:p14="http://schemas.microsoft.com/office/powerpoint/2010/main" val="414829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2"/>
            <a:ext cx="8640960" cy="766132"/>
          </a:xfrm>
        </p:spPr>
        <p:txBody>
          <a:bodyPr>
            <a:normAutofit fontScale="90000"/>
          </a:bodyPr>
          <a:lstStyle/>
          <a:p>
            <a:r>
              <a:rPr lang="en-US" dirty="0"/>
              <a:t>Inferring haplotypes from genotype data – using relatives</a:t>
            </a:r>
          </a:p>
        </p:txBody>
      </p:sp>
      <p:sp>
        <p:nvSpPr>
          <p:cNvPr id="3" name="Text Placeholder 2"/>
          <p:cNvSpPr>
            <a:spLocks noGrp="1"/>
          </p:cNvSpPr>
          <p:nvPr>
            <p:ph type="body" idx="1"/>
          </p:nvPr>
        </p:nvSpPr>
        <p:spPr/>
        <p:txBody>
          <a:bodyPr/>
          <a:lstStyle/>
          <a:p>
            <a:r>
              <a:rPr lang="en-US" dirty="0"/>
              <a:t>Family genotypes</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460811740"/>
              </p:ext>
            </p:extLst>
          </p:nvPr>
        </p:nvGraphicFramePr>
        <p:xfrm>
          <a:off x="384175" y="2276872"/>
          <a:ext cx="4040188" cy="1112520"/>
        </p:xfrm>
        <a:graphic>
          <a:graphicData uri="http://schemas.openxmlformats.org/drawingml/2006/table">
            <a:tbl>
              <a:tblPr firstRow="1" bandRow="1">
                <a:tableStyleId>{1FECB4D8-DB02-4DC6-A0A2-4F2EBAE1DC90}</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70840">
                <a:tc>
                  <a:txBody>
                    <a:bodyPr/>
                    <a:lstStyle/>
                    <a:p>
                      <a:r>
                        <a:rPr lang="en-US" sz="1300" dirty="0"/>
                        <a:t>SNP</a:t>
                      </a:r>
                    </a:p>
                  </a:txBody>
                  <a:tcPr/>
                </a:tc>
                <a:tc>
                  <a:txBody>
                    <a:bodyPr/>
                    <a:lstStyle/>
                    <a:p>
                      <a:r>
                        <a:rPr lang="en-US" sz="1300" dirty="0"/>
                        <a:t>Mother</a:t>
                      </a:r>
                    </a:p>
                  </a:txBody>
                  <a:tcPr/>
                </a:tc>
                <a:tc>
                  <a:txBody>
                    <a:bodyPr/>
                    <a:lstStyle/>
                    <a:p>
                      <a:r>
                        <a:rPr lang="en-US" sz="1300" dirty="0"/>
                        <a:t>Father</a:t>
                      </a:r>
                    </a:p>
                  </a:txBody>
                  <a:tcPr/>
                </a:tc>
                <a:tc>
                  <a:txBody>
                    <a:bodyPr/>
                    <a:lstStyle/>
                    <a:p>
                      <a:r>
                        <a:rPr lang="en-US" sz="1300" dirty="0"/>
                        <a:t>Child</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a:t>
                      </a:r>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BB</a:t>
                      </a:r>
                    </a:p>
                  </a:txBody>
                  <a:tcPr/>
                </a:tc>
                <a:tc>
                  <a:txBody>
                    <a:bodyPr/>
                    <a:lstStyle/>
                    <a:p>
                      <a:r>
                        <a:rPr lang="en-US" sz="1300" dirty="0"/>
                        <a:t>bb</a:t>
                      </a:r>
                    </a:p>
                  </a:txBody>
                  <a:tcPr/>
                </a:tc>
                <a:tc>
                  <a:txBody>
                    <a:bodyPr/>
                    <a:lstStyle/>
                    <a:p>
                      <a:r>
                        <a:rPr lang="en-US" sz="1300" dirty="0"/>
                        <a:t>Bb</a:t>
                      </a:r>
                    </a:p>
                  </a:txBody>
                  <a:tcPr/>
                </a:tc>
                <a:extLst>
                  <a:ext uri="{0D108BD9-81ED-4DB2-BD59-A6C34878D82A}">
                    <a16:rowId xmlns:a16="http://schemas.microsoft.com/office/drawing/2014/main" val="10002"/>
                  </a:ext>
                </a:extLst>
              </a:tr>
            </a:tbl>
          </a:graphicData>
        </a:graphic>
      </p:graphicFrame>
      <p:sp>
        <p:nvSpPr>
          <p:cNvPr id="5" name="Text Placeholder 4"/>
          <p:cNvSpPr>
            <a:spLocks noGrp="1"/>
          </p:cNvSpPr>
          <p:nvPr>
            <p:ph type="body" sz="quarter" idx="3"/>
          </p:nvPr>
        </p:nvSpPr>
        <p:spPr/>
        <p:txBody>
          <a:bodyPr/>
          <a:lstStyle/>
          <a:p>
            <a:r>
              <a:rPr lang="en-US" dirty="0"/>
              <a:t>Child haplotypes</a:t>
            </a:r>
          </a:p>
        </p:txBody>
      </p:sp>
      <p:graphicFrame>
        <p:nvGraphicFramePr>
          <p:cNvPr id="12" name="Content Placeholder 11"/>
          <p:cNvGraphicFramePr>
            <a:graphicFrameLocks noGrp="1"/>
          </p:cNvGraphicFramePr>
          <p:nvPr>
            <p:ph sz="quarter" idx="4"/>
            <p:extLst>
              <p:ext uri="{D42A27DB-BD31-4B8C-83A1-F6EECF244321}">
                <p14:modId xmlns:p14="http://schemas.microsoft.com/office/powerpoint/2010/main" val="2574531051"/>
              </p:ext>
            </p:extLst>
          </p:nvPr>
        </p:nvGraphicFramePr>
        <p:xfrm>
          <a:off x="4572002" y="2276872"/>
          <a:ext cx="4041777" cy="1112520"/>
        </p:xfrm>
        <a:graphic>
          <a:graphicData uri="http://schemas.openxmlformats.org/drawingml/2006/table">
            <a:tbl>
              <a:tblPr firstRow="1" bandRow="1">
                <a:tableStyleId>{00A15C55-8517-42AA-B614-E9B94910E393}</a:tableStyleId>
              </a:tblPr>
              <a:tblGrid>
                <a:gridCol w="1347259">
                  <a:extLst>
                    <a:ext uri="{9D8B030D-6E8A-4147-A177-3AD203B41FA5}">
                      <a16:colId xmlns:a16="http://schemas.microsoft.com/office/drawing/2014/main" val="20000"/>
                    </a:ext>
                  </a:extLst>
                </a:gridCol>
                <a:gridCol w="1347259">
                  <a:extLst>
                    <a:ext uri="{9D8B030D-6E8A-4147-A177-3AD203B41FA5}">
                      <a16:colId xmlns:a16="http://schemas.microsoft.com/office/drawing/2014/main" val="20001"/>
                    </a:ext>
                  </a:extLst>
                </a:gridCol>
                <a:gridCol w="1347259">
                  <a:extLst>
                    <a:ext uri="{9D8B030D-6E8A-4147-A177-3AD203B41FA5}">
                      <a16:colId xmlns:a16="http://schemas.microsoft.com/office/drawing/2014/main" val="20002"/>
                    </a:ext>
                  </a:extLst>
                </a:gridCol>
              </a:tblGrid>
              <a:tr h="370840">
                <a:tc>
                  <a:txBody>
                    <a:bodyPr/>
                    <a:lstStyle/>
                    <a:p>
                      <a:r>
                        <a:rPr lang="en-US" sz="1300" dirty="0"/>
                        <a:t>SNP</a:t>
                      </a:r>
                    </a:p>
                  </a:txBody>
                  <a:tcPr/>
                </a:tc>
                <a:tc>
                  <a:txBody>
                    <a:bodyPr/>
                    <a:lstStyle/>
                    <a:p>
                      <a:r>
                        <a:rPr lang="en-US" sz="1300" dirty="0"/>
                        <a:t>Maternal</a:t>
                      </a:r>
                    </a:p>
                  </a:txBody>
                  <a:tcPr/>
                </a:tc>
                <a:tc>
                  <a:txBody>
                    <a:bodyPr/>
                    <a:lstStyle/>
                    <a:p>
                      <a:r>
                        <a:rPr lang="en-US" sz="1300" dirty="0"/>
                        <a:t>Paternal</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t>
                      </a:r>
                    </a:p>
                  </a:txBody>
                  <a:tcPr/>
                </a:tc>
                <a:tc>
                  <a:txBody>
                    <a:bodyPr/>
                    <a:lstStyle/>
                    <a:p>
                      <a:r>
                        <a:rPr lang="en-US" sz="1300" dirty="0"/>
                        <a:t>a</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a:t>
                      </a:r>
                    </a:p>
                  </a:txBody>
                  <a:tcPr/>
                </a:tc>
                <a:tc>
                  <a:txBody>
                    <a:bodyPr/>
                    <a:lstStyle/>
                    <a:p>
                      <a:r>
                        <a:rPr lang="en-US" sz="1300" dirty="0"/>
                        <a:t>b</a:t>
                      </a:r>
                    </a:p>
                  </a:txBody>
                  <a:tcPr/>
                </a:tc>
                <a:extLst>
                  <a:ext uri="{0D108BD9-81ED-4DB2-BD59-A6C34878D82A}">
                    <a16:rowId xmlns:a16="http://schemas.microsoft.com/office/drawing/2014/main" val="10002"/>
                  </a:ext>
                </a:extLst>
              </a:tr>
            </a:tbl>
          </a:graphicData>
        </a:graphic>
      </p:graphicFrame>
      <p:sp>
        <p:nvSpPr>
          <p:cNvPr id="7" name="Footer Placeholder 6"/>
          <p:cNvSpPr>
            <a:spLocks noGrp="1"/>
          </p:cNvSpPr>
          <p:nvPr>
            <p:ph type="ftr" sz="quarter" idx="11"/>
          </p:nvPr>
        </p:nvSpPr>
        <p:spPr/>
        <p:txBody>
          <a:bodyPr/>
          <a:lstStyle/>
          <a:p>
            <a:r>
              <a:rPr lang="en-GB" dirty="0"/>
              <a:t>SSCM Short Course in Genetic Epidemiology Imputation: Introduction</a:t>
            </a:r>
          </a:p>
        </p:txBody>
      </p:sp>
      <p:sp>
        <p:nvSpPr>
          <p:cNvPr id="8" name="Slide Number Placeholder 7"/>
          <p:cNvSpPr>
            <a:spLocks noGrp="1"/>
          </p:cNvSpPr>
          <p:nvPr>
            <p:ph type="sldNum" sz="quarter" idx="12"/>
          </p:nvPr>
        </p:nvSpPr>
        <p:spPr/>
        <p:txBody>
          <a:bodyPr/>
          <a:lstStyle/>
          <a:p>
            <a:fld id="{CD31DC59-BD70-254F-809E-FBFFC1C5B9B6}" type="slidenum">
              <a:rPr lang="en-US" smtClean="0"/>
              <a:t>25</a:t>
            </a:fld>
            <a:endParaRPr lang="en-US"/>
          </a:p>
        </p:txBody>
      </p:sp>
      <p:graphicFrame>
        <p:nvGraphicFramePr>
          <p:cNvPr id="13" name="Content Placeholder 8"/>
          <p:cNvGraphicFramePr>
            <a:graphicFrameLocks/>
          </p:cNvGraphicFramePr>
          <p:nvPr>
            <p:extLst>
              <p:ext uri="{D42A27DB-BD31-4B8C-83A1-F6EECF244321}">
                <p14:modId xmlns:p14="http://schemas.microsoft.com/office/powerpoint/2010/main" val="1037815558"/>
              </p:ext>
            </p:extLst>
          </p:nvPr>
        </p:nvGraphicFramePr>
        <p:xfrm>
          <a:off x="395538" y="5085184"/>
          <a:ext cx="4040188" cy="1112520"/>
        </p:xfrm>
        <a:graphic>
          <a:graphicData uri="http://schemas.openxmlformats.org/drawingml/2006/table">
            <a:tbl>
              <a:tblPr firstRow="1" bandRow="1">
                <a:tableStyleId>{1FECB4D8-DB02-4DC6-A0A2-4F2EBAE1DC90}</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70840">
                <a:tc>
                  <a:txBody>
                    <a:bodyPr/>
                    <a:lstStyle/>
                    <a:p>
                      <a:r>
                        <a:rPr lang="en-US" sz="1300" dirty="0"/>
                        <a:t>SNP</a:t>
                      </a:r>
                    </a:p>
                  </a:txBody>
                  <a:tcPr/>
                </a:tc>
                <a:tc>
                  <a:txBody>
                    <a:bodyPr/>
                    <a:lstStyle/>
                    <a:p>
                      <a:r>
                        <a:rPr lang="en-US" sz="1300" dirty="0"/>
                        <a:t>Mother</a:t>
                      </a:r>
                    </a:p>
                  </a:txBody>
                  <a:tcPr/>
                </a:tc>
                <a:tc>
                  <a:txBody>
                    <a:bodyPr/>
                    <a:lstStyle/>
                    <a:p>
                      <a:r>
                        <a:rPr lang="en-US" sz="1300" dirty="0"/>
                        <a:t>Father</a:t>
                      </a:r>
                    </a:p>
                  </a:txBody>
                  <a:tcPr/>
                </a:tc>
                <a:tc>
                  <a:txBody>
                    <a:bodyPr/>
                    <a:lstStyle/>
                    <a:p>
                      <a:r>
                        <a:rPr lang="en-US" sz="1300" dirty="0"/>
                        <a:t>Child</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Bb</a:t>
                      </a:r>
                    </a:p>
                  </a:txBody>
                  <a:tcPr/>
                </a:tc>
                <a:tc>
                  <a:txBody>
                    <a:bodyPr/>
                    <a:lstStyle/>
                    <a:p>
                      <a:r>
                        <a:rPr lang="en-US" sz="1300" dirty="0"/>
                        <a:t>Bb</a:t>
                      </a:r>
                    </a:p>
                  </a:txBody>
                  <a:tcPr/>
                </a:tc>
                <a:tc>
                  <a:txBody>
                    <a:bodyPr/>
                    <a:lstStyle/>
                    <a:p>
                      <a:r>
                        <a:rPr lang="en-US" sz="1300" dirty="0"/>
                        <a:t>Bb</a:t>
                      </a:r>
                    </a:p>
                  </a:txBody>
                  <a:tcPr/>
                </a:tc>
                <a:extLst>
                  <a:ext uri="{0D108BD9-81ED-4DB2-BD59-A6C34878D82A}">
                    <a16:rowId xmlns:a16="http://schemas.microsoft.com/office/drawing/2014/main" val="10002"/>
                  </a:ext>
                </a:extLst>
              </a:tr>
            </a:tbl>
          </a:graphicData>
        </a:graphic>
      </p:graphicFrame>
      <p:graphicFrame>
        <p:nvGraphicFramePr>
          <p:cNvPr id="14" name="Content Placeholder 11"/>
          <p:cNvGraphicFramePr>
            <a:graphicFrameLocks/>
          </p:cNvGraphicFramePr>
          <p:nvPr>
            <p:extLst>
              <p:ext uri="{D42A27DB-BD31-4B8C-83A1-F6EECF244321}">
                <p14:modId xmlns:p14="http://schemas.microsoft.com/office/powerpoint/2010/main" val="2605321356"/>
              </p:ext>
            </p:extLst>
          </p:nvPr>
        </p:nvGraphicFramePr>
        <p:xfrm>
          <a:off x="4583363" y="5085184"/>
          <a:ext cx="4041777" cy="1112520"/>
        </p:xfrm>
        <a:graphic>
          <a:graphicData uri="http://schemas.openxmlformats.org/drawingml/2006/table">
            <a:tbl>
              <a:tblPr firstRow="1" bandRow="1">
                <a:tableStyleId>{00A15C55-8517-42AA-B614-E9B94910E393}</a:tableStyleId>
              </a:tblPr>
              <a:tblGrid>
                <a:gridCol w="1347259">
                  <a:extLst>
                    <a:ext uri="{9D8B030D-6E8A-4147-A177-3AD203B41FA5}">
                      <a16:colId xmlns:a16="http://schemas.microsoft.com/office/drawing/2014/main" val="20000"/>
                    </a:ext>
                  </a:extLst>
                </a:gridCol>
                <a:gridCol w="1347259">
                  <a:extLst>
                    <a:ext uri="{9D8B030D-6E8A-4147-A177-3AD203B41FA5}">
                      <a16:colId xmlns:a16="http://schemas.microsoft.com/office/drawing/2014/main" val="20001"/>
                    </a:ext>
                  </a:extLst>
                </a:gridCol>
                <a:gridCol w="1347259">
                  <a:extLst>
                    <a:ext uri="{9D8B030D-6E8A-4147-A177-3AD203B41FA5}">
                      <a16:colId xmlns:a16="http://schemas.microsoft.com/office/drawing/2014/main" val="20002"/>
                    </a:ext>
                  </a:extLst>
                </a:gridCol>
              </a:tblGrid>
              <a:tr h="370840">
                <a:tc>
                  <a:txBody>
                    <a:bodyPr/>
                    <a:lstStyle/>
                    <a:p>
                      <a:r>
                        <a:rPr lang="en-US" sz="1300" dirty="0"/>
                        <a:t>SNP</a:t>
                      </a:r>
                    </a:p>
                  </a:txBody>
                  <a:tcPr/>
                </a:tc>
                <a:tc>
                  <a:txBody>
                    <a:bodyPr/>
                    <a:lstStyle/>
                    <a:p>
                      <a:r>
                        <a:rPr lang="en-US" sz="1300" dirty="0"/>
                        <a:t>Maternal</a:t>
                      </a:r>
                    </a:p>
                  </a:txBody>
                  <a:tcPr/>
                </a:tc>
                <a:tc>
                  <a:txBody>
                    <a:bodyPr/>
                    <a:lstStyle/>
                    <a:p>
                      <a:r>
                        <a:rPr lang="en-US" sz="1300" dirty="0"/>
                        <a:t>Paternal</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t>
                      </a:r>
                    </a:p>
                  </a:txBody>
                  <a:tcPr/>
                </a:tc>
                <a:tc>
                  <a:txBody>
                    <a:bodyPr/>
                    <a:lstStyle/>
                    <a:p>
                      <a:r>
                        <a:rPr lang="en-US" sz="1300" dirty="0"/>
                        <a:t>?</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a:t>
                      </a:r>
                    </a:p>
                  </a:txBody>
                  <a:tcPr/>
                </a:tc>
                <a:tc>
                  <a:txBody>
                    <a:bodyPr/>
                    <a:lstStyle/>
                    <a:p>
                      <a:r>
                        <a:rPr lang="en-US" sz="1300" dirty="0"/>
                        <a:t>?</a:t>
                      </a:r>
                    </a:p>
                  </a:txBody>
                  <a:tcPr/>
                </a:tc>
                <a:extLst>
                  <a:ext uri="{0D108BD9-81ED-4DB2-BD59-A6C34878D82A}">
                    <a16:rowId xmlns:a16="http://schemas.microsoft.com/office/drawing/2014/main" val="10002"/>
                  </a:ext>
                </a:extLst>
              </a:tr>
            </a:tbl>
          </a:graphicData>
        </a:graphic>
      </p:graphicFrame>
      <p:graphicFrame>
        <p:nvGraphicFramePr>
          <p:cNvPr id="15" name="Content Placeholder 8"/>
          <p:cNvGraphicFramePr>
            <a:graphicFrameLocks/>
          </p:cNvGraphicFramePr>
          <p:nvPr>
            <p:extLst>
              <p:ext uri="{D42A27DB-BD31-4B8C-83A1-F6EECF244321}">
                <p14:modId xmlns:p14="http://schemas.microsoft.com/office/powerpoint/2010/main" val="281551958"/>
              </p:ext>
            </p:extLst>
          </p:nvPr>
        </p:nvGraphicFramePr>
        <p:xfrm>
          <a:off x="395538" y="3684632"/>
          <a:ext cx="4040188" cy="1112520"/>
        </p:xfrm>
        <a:graphic>
          <a:graphicData uri="http://schemas.openxmlformats.org/drawingml/2006/table">
            <a:tbl>
              <a:tblPr firstRow="1" bandRow="1">
                <a:tableStyleId>{1FECB4D8-DB02-4DC6-A0A2-4F2EBAE1DC90}</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70840">
                <a:tc>
                  <a:txBody>
                    <a:bodyPr/>
                    <a:lstStyle/>
                    <a:p>
                      <a:r>
                        <a:rPr lang="en-US" sz="1300" dirty="0"/>
                        <a:t>SNP</a:t>
                      </a:r>
                    </a:p>
                  </a:txBody>
                  <a:tcPr/>
                </a:tc>
                <a:tc>
                  <a:txBody>
                    <a:bodyPr/>
                    <a:lstStyle/>
                    <a:p>
                      <a:r>
                        <a:rPr lang="en-US" sz="1300" dirty="0"/>
                        <a:t>Mother</a:t>
                      </a:r>
                    </a:p>
                  </a:txBody>
                  <a:tcPr/>
                </a:tc>
                <a:tc>
                  <a:txBody>
                    <a:bodyPr/>
                    <a:lstStyle/>
                    <a:p>
                      <a:r>
                        <a:rPr lang="en-US" sz="1300" dirty="0"/>
                        <a:t>Father</a:t>
                      </a:r>
                    </a:p>
                  </a:txBody>
                  <a:tcPr/>
                </a:tc>
                <a:tc>
                  <a:txBody>
                    <a:bodyPr/>
                    <a:lstStyle/>
                    <a:p>
                      <a:r>
                        <a:rPr lang="en-US" sz="1300" dirty="0"/>
                        <a:t>Child</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tc>
                  <a:txBody>
                    <a:bodyPr/>
                    <a:lstStyle/>
                    <a:p>
                      <a:r>
                        <a:rPr lang="en-US" sz="1300" dirty="0" err="1"/>
                        <a:t>Aa</a:t>
                      </a:r>
                      <a:endParaRPr lang="en-US" sz="1300" dirty="0"/>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BB</a:t>
                      </a:r>
                    </a:p>
                  </a:txBody>
                  <a:tcPr/>
                </a:tc>
                <a:tc>
                  <a:txBody>
                    <a:bodyPr/>
                    <a:lstStyle/>
                    <a:p>
                      <a:r>
                        <a:rPr lang="en-US" sz="1300" dirty="0"/>
                        <a:t>Bb</a:t>
                      </a:r>
                    </a:p>
                  </a:txBody>
                  <a:tcPr/>
                </a:tc>
                <a:tc>
                  <a:txBody>
                    <a:bodyPr/>
                    <a:lstStyle/>
                    <a:p>
                      <a:r>
                        <a:rPr lang="en-US" sz="1300" dirty="0"/>
                        <a:t>Bb</a:t>
                      </a:r>
                    </a:p>
                  </a:txBody>
                  <a:tcPr/>
                </a:tc>
                <a:extLst>
                  <a:ext uri="{0D108BD9-81ED-4DB2-BD59-A6C34878D82A}">
                    <a16:rowId xmlns:a16="http://schemas.microsoft.com/office/drawing/2014/main" val="10002"/>
                  </a:ext>
                </a:extLst>
              </a:tr>
            </a:tbl>
          </a:graphicData>
        </a:graphic>
      </p:graphicFrame>
      <p:graphicFrame>
        <p:nvGraphicFramePr>
          <p:cNvPr id="16" name="Content Placeholder 11"/>
          <p:cNvGraphicFramePr>
            <a:graphicFrameLocks/>
          </p:cNvGraphicFramePr>
          <p:nvPr>
            <p:extLst>
              <p:ext uri="{D42A27DB-BD31-4B8C-83A1-F6EECF244321}">
                <p14:modId xmlns:p14="http://schemas.microsoft.com/office/powerpoint/2010/main" val="1341403867"/>
              </p:ext>
            </p:extLst>
          </p:nvPr>
        </p:nvGraphicFramePr>
        <p:xfrm>
          <a:off x="4583363" y="3684632"/>
          <a:ext cx="4041777" cy="1112520"/>
        </p:xfrm>
        <a:graphic>
          <a:graphicData uri="http://schemas.openxmlformats.org/drawingml/2006/table">
            <a:tbl>
              <a:tblPr firstRow="1" bandRow="1">
                <a:tableStyleId>{00A15C55-8517-42AA-B614-E9B94910E393}</a:tableStyleId>
              </a:tblPr>
              <a:tblGrid>
                <a:gridCol w="1347259">
                  <a:extLst>
                    <a:ext uri="{9D8B030D-6E8A-4147-A177-3AD203B41FA5}">
                      <a16:colId xmlns:a16="http://schemas.microsoft.com/office/drawing/2014/main" val="20000"/>
                    </a:ext>
                  </a:extLst>
                </a:gridCol>
                <a:gridCol w="1347259">
                  <a:extLst>
                    <a:ext uri="{9D8B030D-6E8A-4147-A177-3AD203B41FA5}">
                      <a16:colId xmlns:a16="http://schemas.microsoft.com/office/drawing/2014/main" val="20001"/>
                    </a:ext>
                  </a:extLst>
                </a:gridCol>
                <a:gridCol w="1347259">
                  <a:extLst>
                    <a:ext uri="{9D8B030D-6E8A-4147-A177-3AD203B41FA5}">
                      <a16:colId xmlns:a16="http://schemas.microsoft.com/office/drawing/2014/main" val="20002"/>
                    </a:ext>
                  </a:extLst>
                </a:gridCol>
              </a:tblGrid>
              <a:tr h="370840">
                <a:tc>
                  <a:txBody>
                    <a:bodyPr/>
                    <a:lstStyle/>
                    <a:p>
                      <a:r>
                        <a:rPr lang="en-US" sz="1300" dirty="0"/>
                        <a:t>SNP</a:t>
                      </a:r>
                    </a:p>
                  </a:txBody>
                  <a:tcPr/>
                </a:tc>
                <a:tc>
                  <a:txBody>
                    <a:bodyPr/>
                    <a:lstStyle/>
                    <a:p>
                      <a:r>
                        <a:rPr lang="en-US" sz="1300" dirty="0"/>
                        <a:t>Maternal</a:t>
                      </a:r>
                    </a:p>
                  </a:txBody>
                  <a:tcPr/>
                </a:tc>
                <a:tc>
                  <a:txBody>
                    <a:bodyPr/>
                    <a:lstStyle/>
                    <a:p>
                      <a:r>
                        <a:rPr lang="en-US" sz="1300" dirty="0"/>
                        <a:t>Paternal</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t>
                      </a:r>
                    </a:p>
                  </a:txBody>
                  <a:tcPr/>
                </a:tc>
                <a:tc>
                  <a:txBody>
                    <a:bodyPr/>
                    <a:lstStyle/>
                    <a:p>
                      <a:r>
                        <a:rPr lang="en-US" sz="1300" dirty="0"/>
                        <a:t>a</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B</a:t>
                      </a:r>
                    </a:p>
                  </a:txBody>
                  <a:tcPr/>
                </a:tc>
                <a:tc>
                  <a:txBody>
                    <a:bodyPr/>
                    <a:lstStyle/>
                    <a:p>
                      <a:r>
                        <a:rPr lang="en-US" sz="1300" dirty="0"/>
                        <a:t>b</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78633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4"/>
            <a:ext cx="8640960" cy="766132"/>
          </a:xfrm>
        </p:spPr>
        <p:txBody>
          <a:bodyPr>
            <a:normAutofit fontScale="90000"/>
          </a:bodyPr>
          <a:lstStyle/>
          <a:p>
            <a:r>
              <a:rPr lang="en-US" dirty="0"/>
              <a:t>Inferring haplotypes from genotype data – without relatives</a:t>
            </a:r>
          </a:p>
        </p:txBody>
      </p:sp>
      <p:sp>
        <p:nvSpPr>
          <p:cNvPr id="5" name="Text Placeholder 4"/>
          <p:cNvSpPr>
            <a:spLocks noGrp="1"/>
          </p:cNvSpPr>
          <p:nvPr>
            <p:ph type="body" idx="1"/>
          </p:nvPr>
        </p:nvSpPr>
        <p:spPr>
          <a:xfrm>
            <a:off x="467546" y="908721"/>
            <a:ext cx="4040188" cy="639763"/>
          </a:xfrm>
        </p:spPr>
        <p:txBody>
          <a:bodyPr>
            <a:normAutofit fontScale="92500" lnSpcReduction="10000"/>
          </a:bodyPr>
          <a:lstStyle/>
          <a:p>
            <a:r>
              <a:rPr lang="en-US" dirty="0"/>
              <a:t>6 adjacent SNPs, genotyped in one individual</a:t>
            </a:r>
          </a:p>
        </p:txBody>
      </p:sp>
      <p:graphicFrame>
        <p:nvGraphicFramePr>
          <p:cNvPr id="10" name="Content Placeholder 9"/>
          <p:cNvGraphicFramePr>
            <a:graphicFrameLocks noGrp="1"/>
          </p:cNvGraphicFramePr>
          <p:nvPr>
            <p:ph sz="half" idx="2"/>
            <p:extLst>
              <p:ext uri="{D42A27DB-BD31-4B8C-83A1-F6EECF244321}">
                <p14:modId xmlns:p14="http://schemas.microsoft.com/office/powerpoint/2010/main" val="1949634459"/>
              </p:ext>
            </p:extLst>
          </p:nvPr>
        </p:nvGraphicFramePr>
        <p:xfrm>
          <a:off x="467546" y="1548483"/>
          <a:ext cx="4040190" cy="2595880"/>
        </p:xfrm>
        <a:graphic>
          <a:graphicData uri="http://schemas.openxmlformats.org/drawingml/2006/table">
            <a:tbl>
              <a:tblPr firstRow="1" bandRow="1">
                <a:tableStyleId>{1E171933-4619-4E11-9A3F-F7608DF75F80}</a:tableStyleId>
              </a:tblPr>
              <a:tblGrid>
                <a:gridCol w="2020095">
                  <a:extLst>
                    <a:ext uri="{9D8B030D-6E8A-4147-A177-3AD203B41FA5}">
                      <a16:colId xmlns:a16="http://schemas.microsoft.com/office/drawing/2014/main" val="20000"/>
                    </a:ext>
                  </a:extLst>
                </a:gridCol>
                <a:gridCol w="2020095">
                  <a:extLst>
                    <a:ext uri="{9D8B030D-6E8A-4147-A177-3AD203B41FA5}">
                      <a16:colId xmlns:a16="http://schemas.microsoft.com/office/drawing/2014/main" val="20001"/>
                    </a:ext>
                  </a:extLst>
                </a:gridCol>
              </a:tblGrid>
              <a:tr h="370840">
                <a:tc>
                  <a:txBody>
                    <a:bodyPr/>
                    <a:lstStyle/>
                    <a:p>
                      <a:r>
                        <a:rPr lang="en-US" sz="1300" dirty="0"/>
                        <a:t>SNP</a:t>
                      </a:r>
                      <a:endParaRPr lang="en-US" sz="1300" dirty="0">
                        <a:solidFill>
                          <a:srgbClr val="FF0000"/>
                        </a:solidFill>
                      </a:endParaRPr>
                    </a:p>
                  </a:txBody>
                  <a:tcPr/>
                </a:tc>
                <a:tc>
                  <a:txBody>
                    <a:bodyPr/>
                    <a:lstStyle/>
                    <a:p>
                      <a:r>
                        <a:rPr lang="en-US" sz="1300" dirty="0"/>
                        <a:t>Genotype</a:t>
                      </a:r>
                      <a:endParaRPr lang="en-US" sz="1300" dirty="0">
                        <a:solidFill>
                          <a:srgbClr val="FF0000"/>
                        </a:solidFill>
                      </a:endParaRPr>
                    </a:p>
                  </a:txBody>
                  <a:tcPr/>
                </a:tc>
                <a:extLst>
                  <a:ext uri="{0D108BD9-81ED-4DB2-BD59-A6C34878D82A}">
                    <a16:rowId xmlns:a16="http://schemas.microsoft.com/office/drawing/2014/main" val="10000"/>
                  </a:ext>
                </a:extLst>
              </a:tr>
              <a:tr h="370840">
                <a:tc>
                  <a:txBody>
                    <a:bodyPr/>
                    <a:lstStyle/>
                    <a:p>
                      <a:r>
                        <a:rPr lang="en-US" sz="1300" dirty="0"/>
                        <a:t>1</a:t>
                      </a:r>
                      <a:endParaRPr lang="en-US" sz="1300" dirty="0">
                        <a:solidFill>
                          <a:srgbClr val="FF0000"/>
                        </a:solidFill>
                      </a:endParaRPr>
                    </a:p>
                  </a:txBody>
                  <a:tcPr/>
                </a:tc>
                <a:tc>
                  <a:txBody>
                    <a:bodyPr/>
                    <a:lstStyle/>
                    <a:p>
                      <a:r>
                        <a:rPr lang="en-US" sz="1300" dirty="0"/>
                        <a:t>AA</a:t>
                      </a:r>
                      <a:endParaRPr lang="en-US" sz="1300" dirty="0">
                        <a:solidFill>
                          <a:srgbClr val="FF0000"/>
                        </a:solidFill>
                      </a:endParaRPr>
                    </a:p>
                  </a:txBody>
                  <a:tcPr/>
                </a:tc>
                <a:extLst>
                  <a:ext uri="{0D108BD9-81ED-4DB2-BD59-A6C34878D82A}">
                    <a16:rowId xmlns:a16="http://schemas.microsoft.com/office/drawing/2014/main" val="10001"/>
                  </a:ext>
                </a:extLst>
              </a:tr>
              <a:tr h="370840">
                <a:tc>
                  <a:txBody>
                    <a:bodyPr/>
                    <a:lstStyle/>
                    <a:p>
                      <a:r>
                        <a:rPr lang="en-US" sz="1300" dirty="0">
                          <a:solidFill>
                            <a:srgbClr val="7F7F7F"/>
                          </a:solidFill>
                        </a:rPr>
                        <a:t>2</a:t>
                      </a:r>
                    </a:p>
                  </a:txBody>
                  <a:tcPr/>
                </a:tc>
                <a:tc>
                  <a:txBody>
                    <a:bodyPr/>
                    <a:lstStyle/>
                    <a:p>
                      <a:r>
                        <a:rPr lang="en-US" sz="1300" dirty="0">
                          <a:solidFill>
                            <a:srgbClr val="7F7F7F"/>
                          </a:solidFill>
                        </a:rPr>
                        <a:t>GC</a:t>
                      </a:r>
                      <a:endParaRPr lang="en-US" sz="1300" b="1" dirty="0">
                        <a:solidFill>
                          <a:srgbClr val="7F7F7F"/>
                        </a:solidFill>
                      </a:endParaRPr>
                    </a:p>
                  </a:txBody>
                  <a:tcPr/>
                </a:tc>
                <a:extLst>
                  <a:ext uri="{0D108BD9-81ED-4DB2-BD59-A6C34878D82A}">
                    <a16:rowId xmlns:a16="http://schemas.microsoft.com/office/drawing/2014/main" val="10002"/>
                  </a:ext>
                </a:extLst>
              </a:tr>
              <a:tr h="370840">
                <a:tc>
                  <a:txBody>
                    <a:bodyPr/>
                    <a:lstStyle/>
                    <a:p>
                      <a:r>
                        <a:rPr lang="en-US" sz="1300" dirty="0"/>
                        <a:t>3</a:t>
                      </a:r>
                      <a:endParaRPr lang="en-US" sz="1300" dirty="0">
                        <a:solidFill>
                          <a:srgbClr val="FF0000"/>
                        </a:solidFill>
                      </a:endParaRPr>
                    </a:p>
                  </a:txBody>
                  <a:tcPr/>
                </a:tc>
                <a:tc>
                  <a:txBody>
                    <a:bodyPr/>
                    <a:lstStyle/>
                    <a:p>
                      <a:r>
                        <a:rPr lang="en-US" sz="1300" dirty="0"/>
                        <a:t>GG</a:t>
                      </a:r>
                      <a:endParaRPr lang="en-US" sz="1300"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sz="1300" dirty="0"/>
                        <a:t>4</a:t>
                      </a:r>
                      <a:endParaRPr lang="en-US" sz="1300" dirty="0">
                        <a:solidFill>
                          <a:srgbClr val="FF0000"/>
                        </a:solidFill>
                      </a:endParaRPr>
                    </a:p>
                  </a:txBody>
                  <a:tcPr/>
                </a:tc>
                <a:tc>
                  <a:txBody>
                    <a:bodyPr/>
                    <a:lstStyle/>
                    <a:p>
                      <a:r>
                        <a:rPr lang="en-US" sz="1300" dirty="0"/>
                        <a:t>TT</a:t>
                      </a:r>
                      <a:endParaRPr lang="en-US" sz="1300" dirty="0">
                        <a:solidFill>
                          <a:srgbClr val="FF0000"/>
                        </a:solidFill>
                      </a:endParaRPr>
                    </a:p>
                  </a:txBody>
                  <a:tcPr/>
                </a:tc>
                <a:extLst>
                  <a:ext uri="{0D108BD9-81ED-4DB2-BD59-A6C34878D82A}">
                    <a16:rowId xmlns:a16="http://schemas.microsoft.com/office/drawing/2014/main" val="10004"/>
                  </a:ext>
                </a:extLst>
              </a:tr>
              <a:tr h="370840">
                <a:tc>
                  <a:txBody>
                    <a:bodyPr/>
                    <a:lstStyle/>
                    <a:p>
                      <a:r>
                        <a:rPr lang="en-US" sz="1300" dirty="0">
                          <a:solidFill>
                            <a:srgbClr val="7F7F7F"/>
                          </a:solidFill>
                        </a:rPr>
                        <a:t>5</a:t>
                      </a:r>
                    </a:p>
                  </a:txBody>
                  <a:tcPr/>
                </a:tc>
                <a:tc>
                  <a:txBody>
                    <a:bodyPr/>
                    <a:lstStyle/>
                    <a:p>
                      <a:r>
                        <a:rPr lang="en-US" sz="1300" dirty="0">
                          <a:solidFill>
                            <a:srgbClr val="7F7F7F"/>
                          </a:solidFill>
                        </a:rPr>
                        <a:t>AC</a:t>
                      </a:r>
                      <a:endParaRPr lang="en-US" sz="1300" b="1" dirty="0">
                        <a:solidFill>
                          <a:srgbClr val="7F7F7F"/>
                        </a:solidFill>
                      </a:endParaRPr>
                    </a:p>
                  </a:txBody>
                  <a:tcPr/>
                </a:tc>
                <a:extLst>
                  <a:ext uri="{0D108BD9-81ED-4DB2-BD59-A6C34878D82A}">
                    <a16:rowId xmlns:a16="http://schemas.microsoft.com/office/drawing/2014/main" val="10005"/>
                  </a:ext>
                </a:extLst>
              </a:tr>
              <a:tr h="370840">
                <a:tc>
                  <a:txBody>
                    <a:bodyPr/>
                    <a:lstStyle/>
                    <a:p>
                      <a:r>
                        <a:rPr lang="en-US" sz="1300" dirty="0"/>
                        <a:t>6</a:t>
                      </a:r>
                      <a:endParaRPr lang="en-US" sz="1300" dirty="0">
                        <a:solidFill>
                          <a:srgbClr val="FF0000"/>
                        </a:solidFill>
                      </a:endParaRPr>
                    </a:p>
                  </a:txBody>
                  <a:tcPr/>
                </a:tc>
                <a:tc>
                  <a:txBody>
                    <a:bodyPr/>
                    <a:lstStyle/>
                    <a:p>
                      <a:r>
                        <a:rPr lang="en-US" sz="1300" dirty="0"/>
                        <a:t>TT</a:t>
                      </a:r>
                      <a:endParaRPr lang="en-US" sz="1300" dirty="0">
                        <a:solidFill>
                          <a:srgbClr val="FF0000"/>
                        </a:solidFill>
                      </a:endParaRPr>
                    </a:p>
                  </a:txBody>
                  <a:tcPr/>
                </a:tc>
                <a:extLst>
                  <a:ext uri="{0D108BD9-81ED-4DB2-BD59-A6C34878D82A}">
                    <a16:rowId xmlns:a16="http://schemas.microsoft.com/office/drawing/2014/main" val="10006"/>
                  </a:ext>
                </a:extLst>
              </a:tr>
            </a:tbl>
          </a:graphicData>
        </a:graphic>
      </p:graphicFrame>
      <p:sp>
        <p:nvSpPr>
          <p:cNvPr id="7" name="Text Placeholder 6"/>
          <p:cNvSpPr>
            <a:spLocks noGrp="1"/>
          </p:cNvSpPr>
          <p:nvPr>
            <p:ph type="body" sz="quarter" idx="3"/>
          </p:nvPr>
        </p:nvSpPr>
        <p:spPr>
          <a:xfrm>
            <a:off x="4655371" y="908721"/>
            <a:ext cx="4041775" cy="639763"/>
          </a:xfrm>
        </p:spPr>
        <p:txBody>
          <a:bodyPr/>
          <a:lstStyle/>
          <a:p>
            <a:r>
              <a:rPr lang="en-US" dirty="0"/>
              <a:t>Possible haplotypes</a:t>
            </a:r>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val="593418496"/>
              </p:ext>
            </p:extLst>
          </p:nvPr>
        </p:nvGraphicFramePr>
        <p:xfrm>
          <a:off x="4655371" y="1548483"/>
          <a:ext cx="4041775" cy="2595880"/>
        </p:xfrm>
        <a:graphic>
          <a:graphicData uri="http://schemas.openxmlformats.org/drawingml/2006/table">
            <a:tbl>
              <a:tblPr firstRow="1" bandRow="1">
                <a:tableStyleId>{1FECB4D8-DB02-4DC6-A0A2-4F2EBAE1DC90}</a:tableStyleId>
              </a:tblPr>
              <a:tblGrid>
                <a:gridCol w="80835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808355">
                  <a:extLst>
                    <a:ext uri="{9D8B030D-6E8A-4147-A177-3AD203B41FA5}">
                      <a16:colId xmlns:a16="http://schemas.microsoft.com/office/drawing/2014/main" val="20002"/>
                    </a:ext>
                  </a:extLst>
                </a:gridCol>
                <a:gridCol w="808355">
                  <a:extLst>
                    <a:ext uri="{9D8B030D-6E8A-4147-A177-3AD203B41FA5}">
                      <a16:colId xmlns:a16="http://schemas.microsoft.com/office/drawing/2014/main" val="20003"/>
                    </a:ext>
                  </a:extLst>
                </a:gridCol>
                <a:gridCol w="808355">
                  <a:extLst>
                    <a:ext uri="{9D8B030D-6E8A-4147-A177-3AD203B41FA5}">
                      <a16:colId xmlns:a16="http://schemas.microsoft.com/office/drawing/2014/main" val="20004"/>
                    </a:ext>
                  </a:extLst>
                </a:gridCol>
              </a:tblGrid>
              <a:tr h="370840">
                <a:tc>
                  <a:txBody>
                    <a:bodyPr/>
                    <a:lstStyle/>
                    <a:p>
                      <a:r>
                        <a:rPr lang="en-US" sz="1300" dirty="0"/>
                        <a:t>SNP</a:t>
                      </a:r>
                    </a:p>
                  </a:txBody>
                  <a:tcPr/>
                </a:tc>
                <a:tc>
                  <a:txBody>
                    <a:bodyPr/>
                    <a:lstStyle/>
                    <a:p>
                      <a:r>
                        <a:rPr lang="en-US" sz="1300" dirty="0"/>
                        <a:t>Opt 1</a:t>
                      </a:r>
                    </a:p>
                  </a:txBody>
                  <a:tcPr/>
                </a:tc>
                <a:tc>
                  <a:txBody>
                    <a:bodyPr/>
                    <a:lstStyle/>
                    <a:p>
                      <a:r>
                        <a:rPr lang="en-US" sz="1300" dirty="0"/>
                        <a:t>Opt</a:t>
                      </a:r>
                      <a:r>
                        <a:rPr lang="en-US" sz="1300" baseline="0" dirty="0"/>
                        <a:t> 2</a:t>
                      </a:r>
                      <a:endParaRPr lang="en-US" sz="1300" dirty="0"/>
                    </a:p>
                  </a:txBody>
                  <a:tcPr/>
                </a:tc>
                <a:tc>
                  <a:txBody>
                    <a:bodyPr/>
                    <a:lstStyle/>
                    <a:p>
                      <a:r>
                        <a:rPr lang="en-US" sz="1300" dirty="0"/>
                        <a:t>Opt 3</a:t>
                      </a:r>
                    </a:p>
                  </a:txBody>
                  <a:tcPr/>
                </a:tc>
                <a:tc>
                  <a:txBody>
                    <a:bodyPr/>
                    <a:lstStyle/>
                    <a:p>
                      <a:r>
                        <a:rPr lang="en-US" sz="1300" dirty="0"/>
                        <a:t>Opt 4</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A</a:t>
                      </a:r>
                    </a:p>
                  </a:txBody>
                  <a:tcPr/>
                </a:tc>
                <a:tc>
                  <a:txBody>
                    <a:bodyPr/>
                    <a:lstStyle/>
                    <a:p>
                      <a:r>
                        <a:rPr lang="en-US" sz="1300" dirty="0"/>
                        <a:t>A</a:t>
                      </a:r>
                    </a:p>
                  </a:txBody>
                  <a:tcPr/>
                </a:tc>
                <a:tc>
                  <a:txBody>
                    <a:bodyPr/>
                    <a:lstStyle/>
                    <a:p>
                      <a:r>
                        <a:rPr lang="en-US" sz="1300" dirty="0"/>
                        <a:t>A</a:t>
                      </a:r>
                    </a:p>
                  </a:txBody>
                  <a:tcPr/>
                </a:tc>
                <a:tc>
                  <a:txBody>
                    <a:bodyPr/>
                    <a:lstStyle/>
                    <a:p>
                      <a:r>
                        <a:rPr lang="en-US" sz="1300" dirty="0"/>
                        <a:t>A</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solidFill>
                            <a:schemeClr val="bg1">
                              <a:lumMod val="50000"/>
                            </a:schemeClr>
                          </a:solidFill>
                        </a:rPr>
                        <a:t>G</a:t>
                      </a:r>
                    </a:p>
                  </a:txBody>
                  <a:tcPr/>
                </a:tc>
                <a:tc>
                  <a:txBody>
                    <a:bodyPr/>
                    <a:lstStyle/>
                    <a:p>
                      <a:r>
                        <a:rPr lang="en-US" sz="1300" dirty="0">
                          <a:solidFill>
                            <a:schemeClr val="bg1">
                              <a:lumMod val="50000"/>
                            </a:schemeClr>
                          </a:solidFill>
                        </a:rPr>
                        <a:t>G</a:t>
                      </a:r>
                    </a:p>
                  </a:txBody>
                  <a:tcPr/>
                </a:tc>
                <a:tc>
                  <a:txBody>
                    <a:bodyPr/>
                    <a:lstStyle/>
                    <a:p>
                      <a:r>
                        <a:rPr lang="en-US" sz="1300" dirty="0">
                          <a:solidFill>
                            <a:schemeClr val="bg1">
                              <a:lumMod val="50000"/>
                            </a:schemeClr>
                          </a:solidFill>
                        </a:rPr>
                        <a:t>C</a:t>
                      </a:r>
                    </a:p>
                  </a:txBody>
                  <a:tcPr/>
                </a:tc>
                <a:tc>
                  <a:txBody>
                    <a:bodyPr/>
                    <a:lstStyle/>
                    <a:p>
                      <a:r>
                        <a:rPr lang="en-US" sz="1300" dirty="0">
                          <a:solidFill>
                            <a:schemeClr val="bg1">
                              <a:lumMod val="50000"/>
                            </a:schemeClr>
                          </a:solidFill>
                        </a:rPr>
                        <a:t>C</a:t>
                      </a:r>
                    </a:p>
                  </a:txBody>
                  <a:tcPr/>
                </a:tc>
                <a:extLst>
                  <a:ext uri="{0D108BD9-81ED-4DB2-BD59-A6C34878D82A}">
                    <a16:rowId xmlns:a16="http://schemas.microsoft.com/office/drawing/2014/main" val="10002"/>
                  </a:ext>
                </a:extLst>
              </a:tr>
              <a:tr h="370840">
                <a:tc>
                  <a:txBody>
                    <a:bodyPr/>
                    <a:lstStyle/>
                    <a:p>
                      <a:r>
                        <a:rPr lang="en-US" sz="1300" dirty="0"/>
                        <a:t>3</a:t>
                      </a:r>
                    </a:p>
                  </a:txBody>
                  <a:tcPr/>
                </a:tc>
                <a:tc>
                  <a:txBody>
                    <a:bodyPr/>
                    <a:lstStyle/>
                    <a:p>
                      <a:r>
                        <a:rPr lang="en-US" sz="1300" dirty="0"/>
                        <a:t>G</a:t>
                      </a:r>
                    </a:p>
                  </a:txBody>
                  <a:tcPr/>
                </a:tc>
                <a:tc>
                  <a:txBody>
                    <a:bodyPr/>
                    <a:lstStyle/>
                    <a:p>
                      <a:r>
                        <a:rPr lang="en-US" sz="1300" dirty="0"/>
                        <a:t>G</a:t>
                      </a:r>
                    </a:p>
                  </a:txBody>
                  <a:tcPr/>
                </a:tc>
                <a:tc>
                  <a:txBody>
                    <a:bodyPr/>
                    <a:lstStyle/>
                    <a:p>
                      <a:r>
                        <a:rPr lang="en-US" sz="1300" dirty="0"/>
                        <a:t>G</a:t>
                      </a:r>
                    </a:p>
                  </a:txBody>
                  <a:tcPr/>
                </a:tc>
                <a:tc>
                  <a:txBody>
                    <a:bodyPr/>
                    <a:lstStyle/>
                    <a:p>
                      <a:r>
                        <a:rPr lang="en-US" sz="1300" dirty="0"/>
                        <a:t>G</a:t>
                      </a:r>
                    </a:p>
                  </a:txBody>
                  <a:tcPr/>
                </a:tc>
                <a:extLst>
                  <a:ext uri="{0D108BD9-81ED-4DB2-BD59-A6C34878D82A}">
                    <a16:rowId xmlns:a16="http://schemas.microsoft.com/office/drawing/2014/main" val="10003"/>
                  </a:ext>
                </a:extLst>
              </a:tr>
              <a:tr h="370840">
                <a:tc>
                  <a:txBody>
                    <a:bodyPr/>
                    <a:lstStyle/>
                    <a:p>
                      <a:r>
                        <a:rPr lang="en-US" sz="1300" dirty="0"/>
                        <a:t>4</a:t>
                      </a:r>
                    </a:p>
                  </a:txBody>
                  <a:tcPr/>
                </a:tc>
                <a:tc>
                  <a:txBody>
                    <a:bodyPr/>
                    <a:lstStyle/>
                    <a:p>
                      <a:r>
                        <a:rPr lang="en-US" sz="1300" dirty="0"/>
                        <a:t>T</a:t>
                      </a:r>
                    </a:p>
                  </a:txBody>
                  <a:tcPr/>
                </a:tc>
                <a:tc>
                  <a:txBody>
                    <a:bodyPr/>
                    <a:lstStyle/>
                    <a:p>
                      <a:r>
                        <a:rPr lang="en-US" sz="1300" dirty="0"/>
                        <a:t>T</a:t>
                      </a:r>
                    </a:p>
                  </a:txBody>
                  <a:tcPr/>
                </a:tc>
                <a:tc>
                  <a:txBody>
                    <a:bodyPr/>
                    <a:lstStyle/>
                    <a:p>
                      <a:r>
                        <a:rPr lang="en-US" sz="1300" dirty="0"/>
                        <a:t>T</a:t>
                      </a:r>
                    </a:p>
                  </a:txBody>
                  <a:tcPr/>
                </a:tc>
                <a:tc>
                  <a:txBody>
                    <a:bodyPr/>
                    <a:lstStyle/>
                    <a:p>
                      <a:r>
                        <a:rPr lang="en-US" sz="1300" dirty="0"/>
                        <a:t>T</a:t>
                      </a:r>
                    </a:p>
                  </a:txBody>
                  <a:tcPr/>
                </a:tc>
                <a:extLst>
                  <a:ext uri="{0D108BD9-81ED-4DB2-BD59-A6C34878D82A}">
                    <a16:rowId xmlns:a16="http://schemas.microsoft.com/office/drawing/2014/main" val="10004"/>
                  </a:ext>
                </a:extLst>
              </a:tr>
              <a:tr h="370840">
                <a:tc>
                  <a:txBody>
                    <a:bodyPr/>
                    <a:lstStyle/>
                    <a:p>
                      <a:r>
                        <a:rPr lang="en-US" sz="1300" dirty="0"/>
                        <a:t>5</a:t>
                      </a:r>
                    </a:p>
                  </a:txBody>
                  <a:tcPr/>
                </a:tc>
                <a:tc>
                  <a:txBody>
                    <a:bodyPr/>
                    <a:lstStyle/>
                    <a:p>
                      <a:r>
                        <a:rPr lang="en-US" sz="1300" dirty="0">
                          <a:solidFill>
                            <a:srgbClr val="7F7F7F"/>
                          </a:solidFill>
                        </a:rPr>
                        <a:t>A</a:t>
                      </a:r>
                    </a:p>
                  </a:txBody>
                  <a:tcPr/>
                </a:tc>
                <a:tc>
                  <a:txBody>
                    <a:bodyPr/>
                    <a:lstStyle/>
                    <a:p>
                      <a:r>
                        <a:rPr lang="en-US" sz="1300" dirty="0">
                          <a:solidFill>
                            <a:srgbClr val="7F7F7F"/>
                          </a:solidFill>
                        </a:rPr>
                        <a:t>C</a:t>
                      </a:r>
                    </a:p>
                  </a:txBody>
                  <a:tcPr/>
                </a:tc>
                <a:tc>
                  <a:txBody>
                    <a:bodyPr/>
                    <a:lstStyle/>
                    <a:p>
                      <a:r>
                        <a:rPr lang="en-US" sz="1300" dirty="0">
                          <a:solidFill>
                            <a:srgbClr val="7F7F7F"/>
                          </a:solidFill>
                        </a:rPr>
                        <a:t>A</a:t>
                      </a:r>
                    </a:p>
                  </a:txBody>
                  <a:tcPr/>
                </a:tc>
                <a:tc>
                  <a:txBody>
                    <a:bodyPr/>
                    <a:lstStyle/>
                    <a:p>
                      <a:r>
                        <a:rPr lang="en-US" sz="1300" dirty="0">
                          <a:solidFill>
                            <a:srgbClr val="7F7F7F"/>
                          </a:solidFill>
                        </a:rPr>
                        <a:t>C</a:t>
                      </a:r>
                    </a:p>
                  </a:txBody>
                  <a:tcPr/>
                </a:tc>
                <a:extLst>
                  <a:ext uri="{0D108BD9-81ED-4DB2-BD59-A6C34878D82A}">
                    <a16:rowId xmlns:a16="http://schemas.microsoft.com/office/drawing/2014/main" val="10005"/>
                  </a:ext>
                </a:extLst>
              </a:tr>
              <a:tr h="370840">
                <a:tc>
                  <a:txBody>
                    <a:bodyPr/>
                    <a:lstStyle/>
                    <a:p>
                      <a:r>
                        <a:rPr lang="en-US" sz="1300" dirty="0"/>
                        <a:t>6</a:t>
                      </a:r>
                    </a:p>
                  </a:txBody>
                  <a:tcPr/>
                </a:tc>
                <a:tc>
                  <a:txBody>
                    <a:bodyPr/>
                    <a:lstStyle/>
                    <a:p>
                      <a:r>
                        <a:rPr lang="en-US" sz="1300" dirty="0"/>
                        <a:t>C</a:t>
                      </a:r>
                    </a:p>
                  </a:txBody>
                  <a:tcPr/>
                </a:tc>
                <a:tc>
                  <a:txBody>
                    <a:bodyPr/>
                    <a:lstStyle/>
                    <a:p>
                      <a:r>
                        <a:rPr lang="en-US" sz="1300" dirty="0"/>
                        <a:t>T</a:t>
                      </a:r>
                    </a:p>
                  </a:txBody>
                  <a:tcPr/>
                </a:tc>
                <a:tc>
                  <a:txBody>
                    <a:bodyPr/>
                    <a:lstStyle/>
                    <a:p>
                      <a:r>
                        <a:rPr lang="en-US" sz="1300" dirty="0"/>
                        <a:t>T</a:t>
                      </a:r>
                    </a:p>
                  </a:txBody>
                  <a:tcPr/>
                </a:tc>
                <a:tc>
                  <a:txBody>
                    <a:bodyPr/>
                    <a:lstStyle/>
                    <a:p>
                      <a:r>
                        <a:rPr lang="en-US" sz="1300" dirty="0"/>
                        <a:t>T</a:t>
                      </a:r>
                    </a:p>
                  </a:txBody>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r>
              <a:rPr lang="en-GB" dirty="0"/>
              <a:t>SSCM Short Course in Genetic Epidemiology Imputation: Introduction</a:t>
            </a:r>
          </a:p>
        </p:txBody>
      </p:sp>
      <p:sp>
        <p:nvSpPr>
          <p:cNvPr id="12" name="TextBox 11"/>
          <p:cNvSpPr txBox="1"/>
          <p:nvPr/>
        </p:nvSpPr>
        <p:spPr>
          <a:xfrm>
            <a:off x="395536" y="4365104"/>
            <a:ext cx="8208912" cy="2031325"/>
          </a:xfrm>
          <a:prstGeom prst="rect">
            <a:avLst/>
          </a:prstGeom>
          <a:noFill/>
        </p:spPr>
        <p:txBody>
          <a:bodyPr wrap="square" rtlCol="0">
            <a:spAutoFit/>
          </a:bodyPr>
          <a:lstStyle/>
          <a:p>
            <a:r>
              <a:rPr lang="en-US" dirty="0"/>
              <a:t>With a sample of many individuals, we might find that, e.g. there are some individuals with</a:t>
            </a:r>
          </a:p>
          <a:p>
            <a:pPr marL="285737" indent="-285737">
              <a:buFontTx/>
              <a:buChar char="-"/>
            </a:pPr>
            <a:r>
              <a:rPr lang="en-US" dirty="0"/>
              <a:t>2: GG and 5: CC, or</a:t>
            </a:r>
          </a:p>
          <a:p>
            <a:pPr marL="285737" indent="-285737">
              <a:buFontTx/>
              <a:buChar char="-"/>
            </a:pPr>
            <a:r>
              <a:rPr lang="en-US" dirty="0"/>
              <a:t>2: CC and 5: AA</a:t>
            </a:r>
          </a:p>
          <a:p>
            <a:r>
              <a:rPr lang="en-US" dirty="0"/>
              <a:t> but never 2: GG and 5: AA; or 2: CC and 5: CC</a:t>
            </a:r>
          </a:p>
          <a:p>
            <a:endParaRPr lang="en-US" dirty="0"/>
          </a:p>
          <a:p>
            <a:r>
              <a:rPr lang="en-US" dirty="0"/>
              <a:t>What would that tell us about which of the possible haplotypes are likely?</a:t>
            </a:r>
          </a:p>
        </p:txBody>
      </p:sp>
    </p:spTree>
    <p:extLst>
      <p:ext uri="{BB962C8B-B14F-4D97-AF65-F5344CB8AC3E}">
        <p14:creationId xmlns:p14="http://schemas.microsoft.com/office/powerpoint/2010/main" val="53842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Phasing software</a:t>
            </a:r>
          </a:p>
        </p:txBody>
      </p:sp>
      <p:sp>
        <p:nvSpPr>
          <p:cNvPr id="10" name="Content Placeholder 9"/>
          <p:cNvSpPr>
            <a:spLocks noGrp="1"/>
          </p:cNvSpPr>
          <p:nvPr>
            <p:ph idx="1"/>
          </p:nvPr>
        </p:nvSpPr>
        <p:spPr>
          <a:xfrm>
            <a:off x="251523" y="908720"/>
            <a:ext cx="8640959" cy="1080120"/>
          </a:xfrm>
        </p:spPr>
        <p:txBody>
          <a:bodyPr/>
          <a:lstStyle/>
          <a:p>
            <a:r>
              <a:rPr lang="en-US" dirty="0"/>
              <a:t>Objective: convert genotype data to haplotype data</a:t>
            </a:r>
          </a:p>
          <a:p>
            <a:pPr lvl="1"/>
            <a:r>
              <a:rPr lang="en-US" dirty="0"/>
              <a:t>- e.g. genotype data is 1 column per individual; haplotype data is 2 columns per individual</a:t>
            </a:r>
          </a:p>
          <a:p>
            <a:pPr marL="201158" lvl="1" indent="0">
              <a:buNone/>
            </a:pPr>
            <a:endParaRPr lang="en-US" dirty="0"/>
          </a:p>
          <a:p>
            <a:pPr marL="201158" lvl="1" indent="0">
              <a:buNone/>
            </a:pPr>
            <a:endParaRPr lang="en-US" dirty="0"/>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4294967295"/>
          </p:nvPr>
        </p:nvSpPr>
        <p:spPr>
          <a:xfrm>
            <a:off x="8159749" y="6459540"/>
            <a:ext cx="984251" cy="365125"/>
          </a:xfrm>
        </p:spPr>
        <p:txBody>
          <a:bodyPr/>
          <a:lstStyle/>
          <a:p>
            <a:fld id="{CD31DC59-BD70-254F-809E-FBFFC1C5B9B6}" type="slidenum">
              <a:rPr lang="en-US" smtClean="0"/>
              <a:t>27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734817589"/>
              </p:ext>
            </p:extLst>
          </p:nvPr>
        </p:nvGraphicFramePr>
        <p:xfrm>
          <a:off x="179512" y="1844823"/>
          <a:ext cx="8784976" cy="4512004"/>
        </p:xfrm>
        <a:graphic>
          <a:graphicData uri="http://schemas.openxmlformats.org/drawingml/2006/table">
            <a:tbl>
              <a:tblPr firstRow="1" bandRow="1">
                <a:tableStyleId>{1FECB4D8-DB02-4DC6-A0A2-4F2EBAE1DC90}</a:tableStyleId>
              </a:tblPr>
              <a:tblGrid>
                <a:gridCol w="2196244">
                  <a:extLst>
                    <a:ext uri="{9D8B030D-6E8A-4147-A177-3AD203B41FA5}">
                      <a16:colId xmlns:a16="http://schemas.microsoft.com/office/drawing/2014/main" val="20000"/>
                    </a:ext>
                  </a:extLst>
                </a:gridCol>
                <a:gridCol w="6588732">
                  <a:extLst>
                    <a:ext uri="{9D8B030D-6E8A-4147-A177-3AD203B41FA5}">
                      <a16:colId xmlns:a16="http://schemas.microsoft.com/office/drawing/2014/main" val="20001"/>
                    </a:ext>
                  </a:extLst>
                </a:gridCol>
              </a:tblGrid>
              <a:tr h="360015">
                <a:tc>
                  <a:txBody>
                    <a:bodyPr/>
                    <a:lstStyle/>
                    <a:p>
                      <a:r>
                        <a:rPr lang="en-US" sz="1300" dirty="0"/>
                        <a:t>Software</a:t>
                      </a:r>
                    </a:p>
                  </a:txBody>
                  <a:tcPr/>
                </a:tc>
                <a:tc>
                  <a:txBody>
                    <a:bodyPr/>
                    <a:lstStyle/>
                    <a:p>
                      <a:r>
                        <a:rPr lang="en-US" sz="1300" dirty="0"/>
                        <a:t>Notes</a:t>
                      </a:r>
                    </a:p>
                  </a:txBody>
                  <a:tcPr/>
                </a:tc>
                <a:extLst>
                  <a:ext uri="{0D108BD9-81ED-4DB2-BD59-A6C34878D82A}">
                    <a16:rowId xmlns:a16="http://schemas.microsoft.com/office/drawing/2014/main" val="10000"/>
                  </a:ext>
                </a:extLst>
              </a:tr>
              <a:tr h="762352">
                <a:tc>
                  <a:txBody>
                    <a:bodyPr/>
                    <a:lstStyle/>
                    <a:p>
                      <a:r>
                        <a:rPr lang="en-US" sz="1300" dirty="0" err="1"/>
                        <a:t>FastPhase</a:t>
                      </a:r>
                      <a:endParaRPr lang="en-US" sz="1300" dirty="0"/>
                    </a:p>
                  </a:txBody>
                  <a:tcPr/>
                </a:tc>
                <a:tc>
                  <a:txBody>
                    <a:bodyPr/>
                    <a:lstStyle/>
                    <a:p>
                      <a:r>
                        <a:rPr lang="en-US" sz="1300" dirty="0"/>
                        <a:t>Maximum likelihood;</a:t>
                      </a:r>
                      <a:r>
                        <a:rPr lang="en-US" sz="1300" baseline="0" dirty="0"/>
                        <a:t> can be performed in large samples but algorithm considers only a few markers at a time</a:t>
                      </a:r>
                      <a:endParaRPr lang="en-US" sz="1300" dirty="0"/>
                    </a:p>
                  </a:txBody>
                  <a:tcPr/>
                </a:tc>
                <a:extLst>
                  <a:ext uri="{0D108BD9-81ED-4DB2-BD59-A6C34878D82A}">
                    <a16:rowId xmlns:a16="http://schemas.microsoft.com/office/drawing/2014/main" val="10001"/>
                  </a:ext>
                </a:extLst>
              </a:tr>
              <a:tr h="1097224">
                <a:tc>
                  <a:txBody>
                    <a:bodyPr/>
                    <a:lstStyle/>
                    <a:p>
                      <a:r>
                        <a:rPr lang="en-US" sz="1300" dirty="0"/>
                        <a:t>Long range phasing</a:t>
                      </a:r>
                    </a:p>
                  </a:txBody>
                  <a:tcPr/>
                </a:tc>
                <a:tc>
                  <a:txBody>
                    <a:bodyPr/>
                    <a:lstStyle/>
                    <a:p>
                      <a:r>
                        <a:rPr lang="en-US" sz="1300" dirty="0"/>
                        <a:t>Introduces the idea</a:t>
                      </a:r>
                      <a:r>
                        <a:rPr lang="en-US" sz="1300" baseline="0" dirty="0"/>
                        <a:t> of matching large sections of chromosomes by identifying plausible haplotypes in a sample. Requires large proportion of population to be in sample (e.g. Iceland)</a:t>
                      </a:r>
                      <a:endParaRPr lang="en-US" sz="1300" dirty="0"/>
                    </a:p>
                  </a:txBody>
                  <a:tcPr/>
                </a:tc>
                <a:extLst>
                  <a:ext uri="{0D108BD9-81ED-4DB2-BD59-A6C34878D82A}">
                    <a16:rowId xmlns:a16="http://schemas.microsoft.com/office/drawing/2014/main" val="10002"/>
                  </a:ext>
                </a:extLst>
              </a:tr>
              <a:tr h="630025">
                <a:tc>
                  <a:txBody>
                    <a:bodyPr/>
                    <a:lstStyle/>
                    <a:p>
                      <a:r>
                        <a:rPr lang="en-US" sz="1300" dirty="0"/>
                        <a:t>HAPIUR</a:t>
                      </a:r>
                    </a:p>
                  </a:txBody>
                  <a:tcPr/>
                </a:tc>
                <a:tc>
                  <a:txBody>
                    <a:bodyPr/>
                    <a:lstStyle/>
                    <a:p>
                      <a:r>
                        <a:rPr lang="en-US" sz="1300" dirty="0"/>
                        <a:t>Uses hidden </a:t>
                      </a:r>
                      <a:r>
                        <a:rPr lang="en-US" sz="1300" dirty="0" err="1"/>
                        <a:t>markov</a:t>
                      </a:r>
                      <a:r>
                        <a:rPr lang="en-US" sz="1300" dirty="0"/>
                        <a:t> model and can incorporate trio</a:t>
                      </a:r>
                      <a:r>
                        <a:rPr lang="en-US" sz="1300" baseline="0" dirty="0"/>
                        <a:t> or duo information; fast for large samples</a:t>
                      </a:r>
                      <a:endParaRPr lang="en-US" sz="1300" dirty="0"/>
                    </a:p>
                  </a:txBody>
                  <a:tcPr/>
                </a:tc>
                <a:extLst>
                  <a:ext uri="{0D108BD9-81ED-4DB2-BD59-A6C34878D82A}">
                    <a16:rowId xmlns:a16="http://schemas.microsoft.com/office/drawing/2014/main" val="10003"/>
                  </a:ext>
                </a:extLst>
              </a:tr>
              <a:tr h="762352">
                <a:tc>
                  <a:txBody>
                    <a:bodyPr/>
                    <a:lstStyle/>
                    <a:p>
                      <a:r>
                        <a:rPr lang="en-US" sz="1300" dirty="0" err="1"/>
                        <a:t>ShapeIt</a:t>
                      </a:r>
                      <a:r>
                        <a:rPr lang="en-US" sz="1300" dirty="0"/>
                        <a:t> v2</a:t>
                      </a:r>
                    </a:p>
                  </a:txBody>
                  <a:tcPr/>
                </a:tc>
                <a:tc>
                  <a:txBody>
                    <a:bodyPr/>
                    <a:lstStyle/>
                    <a:p>
                      <a:r>
                        <a:rPr lang="en-US" sz="1300" dirty="0"/>
                        <a:t>Uses recombination rates to break up</a:t>
                      </a:r>
                      <a:r>
                        <a:rPr lang="en-US" sz="1300" baseline="0" dirty="0"/>
                        <a:t> chromosomes, uses ‘surrogate families’ to infer likely haplotypes</a:t>
                      </a:r>
                      <a:endParaRPr lang="en-US" sz="1300" dirty="0"/>
                    </a:p>
                  </a:txBody>
                  <a:tcPr/>
                </a:tc>
                <a:extLst>
                  <a:ext uri="{0D108BD9-81ED-4DB2-BD59-A6C34878D82A}">
                    <a16:rowId xmlns:a16="http://schemas.microsoft.com/office/drawing/2014/main" val="10004"/>
                  </a:ext>
                </a:extLst>
              </a:tr>
              <a:tr h="900036">
                <a:tc>
                  <a:txBody>
                    <a:bodyPr/>
                    <a:lstStyle/>
                    <a:p>
                      <a:r>
                        <a:rPr lang="en-US" sz="1300" dirty="0"/>
                        <a:t>Eagle</a:t>
                      </a:r>
                      <a:r>
                        <a:rPr lang="en-US" sz="1300" baseline="0" dirty="0"/>
                        <a:t> v2</a:t>
                      </a:r>
                      <a:endParaRPr lang="en-US" sz="1300" dirty="0"/>
                    </a:p>
                  </a:txBody>
                  <a:tcPr/>
                </a:tc>
                <a:tc>
                  <a:txBody>
                    <a:bodyPr/>
                    <a:lstStyle/>
                    <a:p>
                      <a:r>
                        <a:rPr lang="en-US" sz="1300" dirty="0"/>
                        <a:t>Combines</a:t>
                      </a:r>
                      <a:r>
                        <a:rPr lang="en-US" sz="1300" baseline="0" dirty="0"/>
                        <a:t> long range phasing with inferred distant family structures. Can use a reference panel. Scales to very large samples, currently the best software</a:t>
                      </a:r>
                      <a:endParaRPr lang="en-US" sz="13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9389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software</a:t>
            </a:r>
          </a:p>
        </p:txBody>
      </p:sp>
      <p:sp>
        <p:nvSpPr>
          <p:cNvPr id="3" name="Content Placeholder 2"/>
          <p:cNvSpPr>
            <a:spLocks noGrp="1"/>
          </p:cNvSpPr>
          <p:nvPr>
            <p:ph idx="1"/>
          </p:nvPr>
        </p:nvSpPr>
        <p:spPr/>
        <p:txBody>
          <a:bodyPr/>
          <a:lstStyle/>
          <a:p>
            <a:r>
              <a:rPr lang="en-US" dirty="0"/>
              <a:t>- Impute2 </a:t>
            </a:r>
            <a:r>
              <a:rPr lang="en-US" dirty="0">
                <a:hlinkClick r:id="rId2"/>
              </a:rPr>
              <a:t>http://mathgen.stats.ox.ac.uk/impute/impute_v2.html</a:t>
            </a:r>
            <a:endParaRPr lang="en-US" dirty="0"/>
          </a:p>
          <a:p>
            <a:r>
              <a:rPr lang="en-US" dirty="0"/>
              <a:t>- minimac3 </a:t>
            </a:r>
            <a:r>
              <a:rPr lang="en-US" dirty="0">
                <a:hlinkClick r:id="rId3"/>
              </a:rPr>
              <a:t>http://genome.sph.umich.edu/wiki/Minimac3</a:t>
            </a:r>
            <a:endParaRPr lang="en-US" dirty="0"/>
          </a:p>
          <a:p>
            <a:r>
              <a:rPr lang="en-US" dirty="0"/>
              <a:t>(Not much difference in performance.)</a:t>
            </a:r>
          </a:p>
          <a:p>
            <a:endParaRPr lang="en-US" dirty="0"/>
          </a:p>
          <a:p>
            <a:r>
              <a:rPr lang="en-US" dirty="0"/>
              <a:t>There now exist online cloud-based imputation servers – </a:t>
            </a:r>
            <a:r>
              <a:rPr lang="en-US" b="1" dirty="0"/>
              <a:t>it’s a very good idea to use these rather than running your own imputations!</a:t>
            </a:r>
          </a:p>
          <a:p>
            <a:r>
              <a:rPr lang="en-US" dirty="0">
                <a:hlinkClick r:id="rId4"/>
              </a:rPr>
              <a:t>https://imputationserver.sph.umich.edu/index.html</a:t>
            </a:r>
            <a:endParaRPr lang="en-US" dirty="0">
              <a:hlinkClick r:id="rId5"/>
            </a:endParaRPr>
          </a:p>
          <a:p>
            <a:r>
              <a:rPr lang="en-US" dirty="0"/>
              <a:t>- Uses </a:t>
            </a:r>
            <a:r>
              <a:rPr lang="en-US" dirty="0" err="1"/>
              <a:t>minimac</a:t>
            </a:r>
            <a:r>
              <a:rPr lang="en-US" dirty="0"/>
              <a:t> (rows = individuals, columns = SNPs)</a:t>
            </a:r>
          </a:p>
          <a:p>
            <a:r>
              <a:rPr lang="en-US" dirty="0">
                <a:hlinkClick r:id="rId5"/>
              </a:rPr>
              <a:t>https://imputation.sanger.ac.uk/</a:t>
            </a:r>
            <a:endParaRPr lang="en-US" dirty="0"/>
          </a:p>
          <a:p>
            <a:r>
              <a:rPr lang="en-US" dirty="0"/>
              <a:t>- Uses impute2 (rows = SNPs, columns = individuals)</a:t>
            </a:r>
          </a:p>
          <a:p>
            <a:endParaRPr lang="en-US" dirty="0"/>
          </a:p>
          <a:p>
            <a:endParaRPr lang="en-US" dirty="0"/>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56745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summary</a:t>
            </a:r>
          </a:p>
        </p:txBody>
      </p:sp>
      <p:sp>
        <p:nvSpPr>
          <p:cNvPr id="3" name="Content Placeholder 2"/>
          <p:cNvSpPr>
            <a:spLocks noGrp="1"/>
          </p:cNvSpPr>
          <p:nvPr>
            <p:ph idx="1"/>
          </p:nvPr>
        </p:nvSpPr>
        <p:spPr/>
        <p:txBody>
          <a:bodyPr/>
          <a:lstStyle/>
          <a:p>
            <a:r>
              <a:rPr lang="en-US" dirty="0"/>
              <a:t>Genotyping is cheap, but only captures a small proportion of common variants</a:t>
            </a:r>
          </a:p>
          <a:p>
            <a:r>
              <a:rPr lang="en-US" dirty="0"/>
              <a:t>Sequencing captures all variants, but is expensive and can’t be done in large sample sizes</a:t>
            </a:r>
          </a:p>
          <a:p>
            <a:r>
              <a:rPr lang="en-US" dirty="0"/>
              <a:t>Imputation combines the two – inferring the sequences that lie between the genotypes using a reference sample of sequence data</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101806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The objective of GWAS is to identify genetic variants associated with a phenotype in order to</a:t>
            </a:r>
          </a:p>
          <a:p>
            <a:r>
              <a:rPr lang="en-US" dirty="0"/>
              <a:t>1. Improve prediction</a:t>
            </a:r>
          </a:p>
          <a:p>
            <a:r>
              <a:rPr lang="en-US" dirty="0"/>
              <a:t>2. Improve understanding of the disease</a:t>
            </a:r>
          </a:p>
          <a:p>
            <a:endParaRPr lang="en-US" dirty="0"/>
          </a:p>
          <a:p>
            <a:endParaRPr lang="en-US" dirty="0"/>
          </a:p>
          <a:p>
            <a:r>
              <a:rPr lang="en-US" dirty="0"/>
              <a:t>Imputation is crucial to both objectives because it</a:t>
            </a:r>
          </a:p>
          <a:p>
            <a:endParaRPr lang="en-US" dirty="0"/>
          </a:p>
          <a:p>
            <a:r>
              <a:rPr lang="en-US" dirty="0"/>
              <a:t>1. Improves statistical power by</a:t>
            </a:r>
          </a:p>
          <a:p>
            <a:pPr lvl="1"/>
            <a:r>
              <a:rPr lang="en-US" dirty="0"/>
              <a:t>a) Getting closer to the causal variant</a:t>
            </a:r>
          </a:p>
          <a:p>
            <a:pPr lvl="1"/>
            <a:r>
              <a:rPr lang="en-US" dirty="0"/>
              <a:t>b) Enabling meta-analysis to operate on much larger sample sizes</a:t>
            </a:r>
          </a:p>
          <a:p>
            <a:pPr lvl="1"/>
            <a:r>
              <a:rPr lang="en-US" dirty="0"/>
              <a:t>c) Fix genotype errors</a:t>
            </a:r>
          </a:p>
          <a:p>
            <a:pPr marL="88896" lvl="1" indent="0">
              <a:buNone/>
            </a:pPr>
            <a:r>
              <a:rPr lang="en-US" dirty="0"/>
              <a:t>2. Enables fine mapping</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2747822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 probabilities</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402425854"/>
              </p:ext>
            </p:extLst>
          </p:nvPr>
        </p:nvGraphicFramePr>
        <p:xfrm>
          <a:off x="467544" y="1988840"/>
          <a:ext cx="6096000" cy="1483360"/>
        </p:xfrm>
        <a:graphic>
          <a:graphicData uri="http://schemas.openxmlformats.org/drawingml/2006/table">
            <a:tbl>
              <a:tblPr firstRow="1" bandRow="1">
                <a:tableStyleId>{1FECB4D8-DB02-4DC6-A0A2-4F2EBAE1DC90}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r>
                        <a:rPr lang="en-US" sz="1300" dirty="0"/>
                        <a:t>SNP</a:t>
                      </a:r>
                    </a:p>
                  </a:txBody>
                  <a:tcPr/>
                </a:tc>
                <a:tc>
                  <a:txBody>
                    <a:bodyPr/>
                    <a:lstStyle/>
                    <a:p>
                      <a:r>
                        <a:rPr lang="en-US" sz="1300" dirty="0"/>
                        <a:t>1.1</a:t>
                      </a:r>
                    </a:p>
                  </a:txBody>
                  <a:tcPr/>
                </a:tc>
                <a:tc>
                  <a:txBody>
                    <a:bodyPr/>
                    <a:lstStyle/>
                    <a:p>
                      <a:r>
                        <a:rPr lang="en-US" sz="1300" dirty="0"/>
                        <a:t>1.2</a:t>
                      </a:r>
                    </a:p>
                  </a:txBody>
                  <a:tcPr/>
                </a:tc>
                <a:tc>
                  <a:txBody>
                    <a:bodyPr/>
                    <a:lstStyle/>
                    <a:p>
                      <a:r>
                        <a:rPr lang="en-US" sz="1300" dirty="0"/>
                        <a:t>1.3</a:t>
                      </a:r>
                    </a:p>
                  </a:txBody>
                  <a:tcPr/>
                </a:tc>
                <a:tc>
                  <a:txBody>
                    <a:bodyPr/>
                    <a:lstStyle/>
                    <a:p>
                      <a:r>
                        <a:rPr lang="en-US" sz="1300" dirty="0"/>
                        <a:t>2.1</a:t>
                      </a:r>
                    </a:p>
                  </a:txBody>
                  <a:tcPr/>
                </a:tc>
                <a:tc>
                  <a:txBody>
                    <a:bodyPr/>
                    <a:lstStyle/>
                    <a:p>
                      <a:r>
                        <a:rPr lang="en-US" sz="1300" dirty="0"/>
                        <a:t>2.2</a:t>
                      </a:r>
                    </a:p>
                  </a:txBody>
                  <a:tcPr/>
                </a:tc>
                <a:tc>
                  <a:txBody>
                    <a:bodyPr/>
                    <a:lstStyle/>
                    <a:p>
                      <a:r>
                        <a:rPr lang="en-US" sz="1300" dirty="0"/>
                        <a:t>2.3</a:t>
                      </a:r>
                    </a:p>
                  </a:txBody>
                  <a:tcPr/>
                </a:tc>
                <a:tc>
                  <a:txBody>
                    <a:bodyPr/>
                    <a:lstStyle/>
                    <a:p>
                      <a:r>
                        <a:rPr lang="en-US" sz="1300" dirty="0"/>
                        <a:t>3.1</a:t>
                      </a:r>
                    </a:p>
                  </a:txBody>
                  <a:tcPr/>
                </a:tc>
                <a:tc>
                  <a:txBody>
                    <a:bodyPr/>
                    <a:lstStyle/>
                    <a:p>
                      <a:r>
                        <a:rPr lang="en-US" sz="1300" dirty="0"/>
                        <a:t>3.2</a:t>
                      </a:r>
                    </a:p>
                  </a:txBody>
                  <a:tcPr/>
                </a:tc>
                <a:tc>
                  <a:txBody>
                    <a:bodyPr/>
                    <a:lstStyle/>
                    <a:p>
                      <a:r>
                        <a:rPr lang="en-US" sz="1300" dirty="0"/>
                        <a:t>3.3</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0.2</a:t>
                      </a:r>
                    </a:p>
                  </a:txBody>
                  <a:tcPr/>
                </a:tc>
                <a:tc>
                  <a:txBody>
                    <a:bodyPr/>
                    <a:lstStyle/>
                    <a:p>
                      <a:r>
                        <a:rPr lang="en-US" sz="1300" dirty="0"/>
                        <a:t>0.8</a:t>
                      </a:r>
                    </a:p>
                  </a:txBody>
                  <a:tcPr/>
                </a:tc>
                <a:tc>
                  <a:txBody>
                    <a:bodyPr/>
                    <a:lstStyle/>
                    <a:p>
                      <a:r>
                        <a:rPr lang="en-US" sz="1300" dirty="0"/>
                        <a:t>0</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0.6</a:t>
                      </a:r>
                    </a:p>
                  </a:txBody>
                  <a:tcPr/>
                </a:tc>
                <a:tc>
                  <a:txBody>
                    <a:bodyPr/>
                    <a:lstStyle/>
                    <a:p>
                      <a:r>
                        <a:rPr lang="en-US" sz="1300" dirty="0"/>
                        <a:t>0.3</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0.8</a:t>
                      </a:r>
                    </a:p>
                  </a:txBody>
                  <a:tcPr/>
                </a:tc>
                <a:extLst>
                  <a:ext uri="{0D108BD9-81ED-4DB2-BD59-A6C34878D82A}">
                    <a16:rowId xmlns:a16="http://schemas.microsoft.com/office/drawing/2014/main" val="10002"/>
                  </a:ext>
                </a:extLst>
              </a:tr>
              <a:tr h="370840">
                <a:tc>
                  <a:txBody>
                    <a:bodyPr/>
                    <a:lstStyle/>
                    <a:p>
                      <a:r>
                        <a:rPr lang="en-US" sz="1300" dirty="0"/>
                        <a:t>3</a:t>
                      </a:r>
                    </a:p>
                  </a:txBody>
                  <a:tcPr/>
                </a:tc>
                <a:tc>
                  <a:txBody>
                    <a:bodyPr/>
                    <a:lstStyle/>
                    <a:p>
                      <a:r>
                        <a:rPr lang="en-US" sz="1300" dirty="0"/>
                        <a:t>0.9</a:t>
                      </a:r>
                    </a:p>
                  </a:txBody>
                  <a:tcPr/>
                </a:tc>
                <a:tc>
                  <a:txBody>
                    <a:bodyPr/>
                    <a:lstStyle/>
                    <a:p>
                      <a:r>
                        <a:rPr lang="en-US" sz="1300" dirty="0"/>
                        <a:t>0.1</a:t>
                      </a:r>
                    </a:p>
                  </a:txBody>
                  <a:tcPr/>
                </a:tc>
                <a:tc>
                  <a:txBody>
                    <a:bodyPr/>
                    <a:lstStyle/>
                    <a:p>
                      <a:r>
                        <a:rPr lang="en-US" sz="1300" dirty="0"/>
                        <a:t>0</a:t>
                      </a:r>
                    </a:p>
                  </a:txBody>
                  <a:tcPr/>
                </a:tc>
                <a:tc>
                  <a:txBody>
                    <a:bodyPr/>
                    <a:lstStyle/>
                    <a:p>
                      <a:r>
                        <a:rPr lang="en-US" sz="1300" dirty="0"/>
                        <a:t>0.3</a:t>
                      </a:r>
                    </a:p>
                  </a:txBody>
                  <a:tcPr/>
                </a:tc>
                <a:tc>
                  <a:txBody>
                    <a:bodyPr/>
                    <a:lstStyle/>
                    <a:p>
                      <a:r>
                        <a:rPr lang="en-US" sz="1300" dirty="0"/>
                        <a:t>0.4</a:t>
                      </a:r>
                    </a:p>
                  </a:txBody>
                  <a:tcPr/>
                </a:tc>
                <a:tc>
                  <a:txBody>
                    <a:bodyPr/>
                    <a:lstStyle/>
                    <a:p>
                      <a:r>
                        <a:rPr lang="en-US" sz="1300" dirty="0"/>
                        <a:t>0.3</a:t>
                      </a:r>
                    </a:p>
                  </a:txBody>
                  <a:tcPr/>
                </a:tc>
                <a:tc>
                  <a:txBody>
                    <a:bodyPr/>
                    <a:lstStyle/>
                    <a:p>
                      <a:r>
                        <a:rPr lang="en-US" sz="1300" dirty="0"/>
                        <a:t>0.2</a:t>
                      </a:r>
                    </a:p>
                  </a:txBody>
                  <a:tcPr/>
                </a:tc>
                <a:tc>
                  <a:txBody>
                    <a:bodyPr/>
                    <a:lstStyle/>
                    <a:p>
                      <a:r>
                        <a:rPr lang="en-US" sz="1300" dirty="0"/>
                        <a:t>0.1</a:t>
                      </a:r>
                    </a:p>
                  </a:txBody>
                  <a:tcPr/>
                </a:tc>
                <a:tc>
                  <a:txBody>
                    <a:bodyPr/>
                    <a:lstStyle/>
                    <a:p>
                      <a:r>
                        <a:rPr lang="en-US" sz="1300" dirty="0"/>
                        <a:t>0.7</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539554" y="1556792"/>
            <a:ext cx="3750579" cy="369332"/>
          </a:xfrm>
          <a:prstGeom prst="rect">
            <a:avLst/>
          </a:prstGeom>
          <a:noFill/>
        </p:spPr>
        <p:txBody>
          <a:bodyPr wrap="none" rtlCol="0">
            <a:spAutoFit/>
          </a:bodyPr>
          <a:lstStyle/>
          <a:p>
            <a:r>
              <a:rPr lang="en-US" dirty="0"/>
              <a:t>Dosage data: 3 columns per individual</a:t>
            </a:r>
          </a:p>
        </p:txBody>
      </p:sp>
      <p:sp>
        <p:nvSpPr>
          <p:cNvPr id="8" name="TextBox 7"/>
          <p:cNvSpPr txBox="1"/>
          <p:nvPr/>
        </p:nvSpPr>
        <p:spPr>
          <a:xfrm>
            <a:off x="6732240" y="1844825"/>
            <a:ext cx="2088232" cy="1200329"/>
          </a:xfrm>
          <a:prstGeom prst="rect">
            <a:avLst/>
          </a:prstGeom>
          <a:noFill/>
        </p:spPr>
        <p:txBody>
          <a:bodyPr wrap="square" rtlCol="0">
            <a:spAutoFit/>
          </a:bodyPr>
          <a:lstStyle/>
          <a:p>
            <a:r>
              <a:rPr lang="en-US" dirty="0"/>
              <a:t>Probability that individual 3 is heterozygous at SNP 2</a:t>
            </a:r>
          </a:p>
        </p:txBody>
      </p:sp>
      <p:cxnSp>
        <p:nvCxnSpPr>
          <p:cNvPr id="10" name="Straight Arrow Connector 9"/>
          <p:cNvCxnSpPr/>
          <p:nvPr/>
        </p:nvCxnSpPr>
        <p:spPr>
          <a:xfrm flipH="1">
            <a:off x="5724128" y="2348880"/>
            <a:ext cx="1080120" cy="5760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3832626874"/>
              </p:ext>
            </p:extLst>
          </p:nvPr>
        </p:nvGraphicFramePr>
        <p:xfrm>
          <a:off x="467544" y="3501008"/>
          <a:ext cx="6096000" cy="1112520"/>
        </p:xfrm>
        <a:graphic>
          <a:graphicData uri="http://schemas.openxmlformats.org/drawingml/2006/table">
            <a:tbl>
              <a:tblPr firstRow="1" bandRow="1">
                <a:tableStyleId>{D7AC3CCA-C797-4891-BE02-D94E43425B78}</a:tableStyleId>
              </a:tblPr>
              <a:tblGrid>
                <a:gridCol w="609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370840">
                <a:tc>
                  <a:txBody>
                    <a:bodyPr/>
                    <a:lstStyle/>
                    <a:p>
                      <a:r>
                        <a:rPr lang="en-US" sz="1300" dirty="0"/>
                        <a:t>1</a:t>
                      </a:r>
                    </a:p>
                  </a:txBody>
                  <a:tcPr/>
                </a:tc>
                <a:tc>
                  <a:txBody>
                    <a:bodyPr/>
                    <a:lstStyle/>
                    <a:p>
                      <a:pPr algn="ctr"/>
                      <a:r>
                        <a:rPr lang="en-US" sz="1300" dirty="0"/>
                        <a:t>0</a:t>
                      </a:r>
                    </a:p>
                  </a:txBody>
                  <a:tcPr/>
                </a:tc>
                <a:tc>
                  <a:txBody>
                    <a:bodyPr/>
                    <a:lstStyle/>
                    <a:p>
                      <a:pPr algn="ctr"/>
                      <a:r>
                        <a:rPr lang="en-US" sz="1300" dirty="0"/>
                        <a:t>1</a:t>
                      </a:r>
                    </a:p>
                  </a:txBody>
                  <a:tcPr/>
                </a:tc>
                <a:tc>
                  <a:txBody>
                    <a:bodyPr/>
                    <a:lstStyle/>
                    <a:p>
                      <a:pPr algn="ctr"/>
                      <a:r>
                        <a:rPr lang="en-US" sz="1300" dirty="0"/>
                        <a:t>1</a:t>
                      </a:r>
                    </a:p>
                  </a:txBody>
                  <a:tcPr/>
                </a:tc>
                <a:extLst>
                  <a:ext uri="{0D108BD9-81ED-4DB2-BD59-A6C34878D82A}">
                    <a16:rowId xmlns:a16="http://schemas.microsoft.com/office/drawing/2014/main" val="10000"/>
                  </a:ext>
                </a:extLst>
              </a:tr>
              <a:tr h="370840">
                <a:tc>
                  <a:txBody>
                    <a:bodyPr/>
                    <a:lstStyle/>
                    <a:p>
                      <a:r>
                        <a:rPr lang="en-US" sz="1300" dirty="0"/>
                        <a:t>2</a:t>
                      </a:r>
                    </a:p>
                  </a:txBody>
                  <a:tcPr/>
                </a:tc>
                <a:tc>
                  <a:txBody>
                    <a:bodyPr/>
                    <a:lstStyle/>
                    <a:p>
                      <a:pPr algn="ctr"/>
                      <a:r>
                        <a:rPr lang="en-US" sz="1300" dirty="0"/>
                        <a:t>0</a:t>
                      </a:r>
                    </a:p>
                  </a:txBody>
                  <a:tcPr/>
                </a:tc>
                <a:tc>
                  <a:txBody>
                    <a:bodyPr/>
                    <a:lstStyle/>
                    <a:p>
                      <a:pPr algn="ctr"/>
                      <a:r>
                        <a:rPr lang="en-US" sz="1300" dirty="0"/>
                        <a:t>0</a:t>
                      </a:r>
                    </a:p>
                  </a:txBody>
                  <a:tcPr/>
                </a:tc>
                <a:tc>
                  <a:txBody>
                    <a:bodyPr/>
                    <a:lstStyle/>
                    <a:p>
                      <a:pPr algn="ctr"/>
                      <a:r>
                        <a:rPr lang="en-US" sz="1300" dirty="0"/>
                        <a:t>2</a:t>
                      </a:r>
                    </a:p>
                  </a:txBody>
                  <a:tcPr/>
                </a:tc>
                <a:extLst>
                  <a:ext uri="{0D108BD9-81ED-4DB2-BD59-A6C34878D82A}">
                    <a16:rowId xmlns:a16="http://schemas.microsoft.com/office/drawing/2014/main" val="10001"/>
                  </a:ext>
                </a:extLst>
              </a:tr>
              <a:tr h="370840">
                <a:tc>
                  <a:txBody>
                    <a:bodyPr/>
                    <a:lstStyle/>
                    <a:p>
                      <a:r>
                        <a:rPr lang="en-US" sz="1300" dirty="0"/>
                        <a:t>3</a:t>
                      </a:r>
                    </a:p>
                  </a:txBody>
                  <a:tcPr/>
                </a:tc>
                <a:tc>
                  <a:txBody>
                    <a:bodyPr/>
                    <a:lstStyle/>
                    <a:p>
                      <a:pPr algn="ctr"/>
                      <a:r>
                        <a:rPr lang="en-US" sz="1300" dirty="0"/>
                        <a:t>0</a:t>
                      </a:r>
                    </a:p>
                  </a:txBody>
                  <a:tcPr/>
                </a:tc>
                <a:tc>
                  <a:txBody>
                    <a:bodyPr/>
                    <a:lstStyle/>
                    <a:p>
                      <a:pPr algn="ctr"/>
                      <a:r>
                        <a:rPr lang="en-US" sz="1300" dirty="0"/>
                        <a:t>1</a:t>
                      </a:r>
                    </a:p>
                  </a:txBody>
                  <a:tcPr/>
                </a:tc>
                <a:tc>
                  <a:txBody>
                    <a:bodyPr/>
                    <a:lstStyle/>
                    <a:p>
                      <a:pPr algn="ctr"/>
                      <a:r>
                        <a:rPr lang="en-US" sz="1300" dirty="0"/>
                        <a:t>2</a:t>
                      </a:r>
                    </a:p>
                  </a:txBody>
                  <a:tcPr/>
                </a:tc>
                <a:extLst>
                  <a:ext uri="{0D108BD9-81ED-4DB2-BD59-A6C34878D82A}">
                    <a16:rowId xmlns:a16="http://schemas.microsoft.com/office/drawing/2014/main" val="10002"/>
                  </a:ext>
                </a:extLst>
              </a:tr>
            </a:tbl>
          </a:graphicData>
        </a:graphic>
      </p:graphicFrame>
      <p:sp>
        <p:nvSpPr>
          <p:cNvPr id="17" name="TextBox 16"/>
          <p:cNvSpPr txBox="1"/>
          <p:nvPr/>
        </p:nvSpPr>
        <p:spPr>
          <a:xfrm>
            <a:off x="6782674" y="3657762"/>
            <a:ext cx="1167948" cy="646331"/>
          </a:xfrm>
          <a:prstGeom prst="rect">
            <a:avLst/>
          </a:prstGeom>
          <a:noFill/>
        </p:spPr>
        <p:txBody>
          <a:bodyPr wrap="none" rtlCol="0">
            <a:spAutoFit/>
          </a:bodyPr>
          <a:lstStyle/>
          <a:p>
            <a:r>
              <a:rPr lang="en-US" dirty="0"/>
              <a:t>Best guess</a:t>
            </a:r>
          </a:p>
          <a:p>
            <a:r>
              <a:rPr lang="en-US" dirty="0"/>
              <a:t>genotypes</a:t>
            </a:r>
          </a:p>
        </p:txBody>
      </p:sp>
    </p:spTree>
    <p:extLst>
      <p:ext uri="{BB962C8B-B14F-4D97-AF65-F5344CB8AC3E}">
        <p14:creationId xmlns:p14="http://schemas.microsoft.com/office/powerpoint/2010/main" val="46092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imputation accuracy</a:t>
            </a:r>
          </a:p>
        </p:txBody>
      </p:sp>
      <p:sp>
        <p:nvSpPr>
          <p:cNvPr id="3" name="Content Placeholder 2"/>
          <p:cNvSpPr>
            <a:spLocks noGrp="1"/>
          </p:cNvSpPr>
          <p:nvPr>
            <p:ph idx="1"/>
          </p:nvPr>
        </p:nvSpPr>
        <p:spPr/>
        <p:txBody>
          <a:bodyPr/>
          <a:lstStyle/>
          <a:p>
            <a:r>
              <a:rPr lang="en-US" dirty="0"/>
              <a:t>Method 1: Concordance</a:t>
            </a:r>
          </a:p>
          <a:p>
            <a:pPr lvl="1"/>
            <a:r>
              <a:rPr lang="en-US" dirty="0"/>
              <a:t>- For every genotyped SNP, pretend you don’t know the genotype, impute it, then see what proportion of genotypes were imputed correctly</a:t>
            </a:r>
          </a:p>
          <a:p>
            <a:pPr lvl="1"/>
            <a:r>
              <a:rPr lang="en-US" dirty="0"/>
              <a:t>- What is the average % correct for an individual? This is the Concordance</a:t>
            </a:r>
          </a:p>
          <a:p>
            <a:pPr lvl="1"/>
            <a:r>
              <a:rPr lang="en-US" dirty="0"/>
              <a:t>- Typically expect to obtain &gt;95% concordance averaged across all genotypes and all individuals</a:t>
            </a:r>
          </a:p>
          <a:p>
            <a:endParaRPr lang="en-US" dirty="0"/>
          </a:p>
          <a:p>
            <a:r>
              <a:rPr lang="en-US" dirty="0"/>
              <a:t>Method 2: Info scores</a:t>
            </a:r>
          </a:p>
          <a:p>
            <a:pPr lvl="1"/>
            <a:r>
              <a:rPr lang="en-US" dirty="0"/>
              <a:t>- For every SNP estimate the probability that it was imputed correctly.</a:t>
            </a:r>
          </a:p>
          <a:p>
            <a:pPr lvl="1"/>
            <a:r>
              <a:rPr lang="en-US" dirty="0"/>
              <a:t>- Hard because we don’t know the truth!</a:t>
            </a:r>
          </a:p>
          <a:p>
            <a:pPr lvl="1"/>
            <a:r>
              <a:rPr lang="en-US" dirty="0"/>
              <a:t>- Different methods for different software</a:t>
            </a:r>
          </a:p>
          <a:p>
            <a:pPr lvl="1"/>
            <a:endParaRPr lang="en-US" dirty="0"/>
          </a:p>
          <a:p>
            <a:pPr lvl="1"/>
            <a:r>
              <a:rPr lang="en-US" dirty="0"/>
              <a:t>Example for impute2</a:t>
            </a:r>
            <a:r>
              <a:rPr lang="is-IS" dirty="0"/>
              <a:t>…</a:t>
            </a:r>
            <a:endParaRPr lang="en-US" dirty="0"/>
          </a:p>
          <a:p>
            <a:pPr lvl="1"/>
            <a:endParaRPr lang="en-US" dirty="0"/>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66640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Impute2 info scores (accuracy)</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987900708"/>
              </p:ext>
            </p:extLst>
          </p:nvPr>
        </p:nvGraphicFramePr>
        <p:xfrm>
          <a:off x="323528" y="1412776"/>
          <a:ext cx="6096000" cy="1483360"/>
        </p:xfrm>
        <a:graphic>
          <a:graphicData uri="http://schemas.openxmlformats.org/drawingml/2006/table">
            <a:tbl>
              <a:tblPr firstRow="1" bandRow="1">
                <a:tableStyleId>{1FECB4D8-DB02-4DC6-A0A2-4F2EBAE1DC90}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r>
                        <a:rPr lang="en-US" sz="1300" dirty="0"/>
                        <a:t>SNP</a:t>
                      </a:r>
                    </a:p>
                  </a:txBody>
                  <a:tcPr/>
                </a:tc>
                <a:tc>
                  <a:txBody>
                    <a:bodyPr/>
                    <a:lstStyle/>
                    <a:p>
                      <a:r>
                        <a:rPr lang="en-US" sz="1300" dirty="0"/>
                        <a:t>1.1</a:t>
                      </a:r>
                    </a:p>
                  </a:txBody>
                  <a:tcPr/>
                </a:tc>
                <a:tc>
                  <a:txBody>
                    <a:bodyPr/>
                    <a:lstStyle/>
                    <a:p>
                      <a:r>
                        <a:rPr lang="en-US" sz="1300" dirty="0"/>
                        <a:t>1.2</a:t>
                      </a:r>
                    </a:p>
                  </a:txBody>
                  <a:tcPr/>
                </a:tc>
                <a:tc>
                  <a:txBody>
                    <a:bodyPr/>
                    <a:lstStyle/>
                    <a:p>
                      <a:r>
                        <a:rPr lang="en-US" sz="1300" dirty="0"/>
                        <a:t>1.3</a:t>
                      </a:r>
                    </a:p>
                  </a:txBody>
                  <a:tcPr/>
                </a:tc>
                <a:tc>
                  <a:txBody>
                    <a:bodyPr/>
                    <a:lstStyle/>
                    <a:p>
                      <a:r>
                        <a:rPr lang="en-US" sz="1300" dirty="0"/>
                        <a:t>2.1</a:t>
                      </a:r>
                    </a:p>
                  </a:txBody>
                  <a:tcPr/>
                </a:tc>
                <a:tc>
                  <a:txBody>
                    <a:bodyPr/>
                    <a:lstStyle/>
                    <a:p>
                      <a:r>
                        <a:rPr lang="en-US" sz="1300" dirty="0"/>
                        <a:t>2.2</a:t>
                      </a:r>
                    </a:p>
                  </a:txBody>
                  <a:tcPr/>
                </a:tc>
                <a:tc>
                  <a:txBody>
                    <a:bodyPr/>
                    <a:lstStyle/>
                    <a:p>
                      <a:r>
                        <a:rPr lang="en-US" sz="1300" dirty="0"/>
                        <a:t>2.3</a:t>
                      </a:r>
                    </a:p>
                  </a:txBody>
                  <a:tcPr/>
                </a:tc>
                <a:tc>
                  <a:txBody>
                    <a:bodyPr/>
                    <a:lstStyle/>
                    <a:p>
                      <a:r>
                        <a:rPr lang="en-US" sz="1300" dirty="0"/>
                        <a:t>3.1</a:t>
                      </a:r>
                    </a:p>
                  </a:txBody>
                  <a:tcPr/>
                </a:tc>
                <a:tc>
                  <a:txBody>
                    <a:bodyPr/>
                    <a:lstStyle/>
                    <a:p>
                      <a:r>
                        <a:rPr lang="en-US" sz="1300" dirty="0"/>
                        <a:t>3.2</a:t>
                      </a:r>
                    </a:p>
                  </a:txBody>
                  <a:tcPr/>
                </a:tc>
                <a:tc>
                  <a:txBody>
                    <a:bodyPr/>
                    <a:lstStyle/>
                    <a:p>
                      <a:r>
                        <a:rPr lang="en-US" sz="1300" dirty="0"/>
                        <a:t>3.3</a:t>
                      </a:r>
                    </a:p>
                  </a:txBody>
                  <a:tcPr/>
                </a:tc>
                <a:extLst>
                  <a:ext uri="{0D108BD9-81ED-4DB2-BD59-A6C34878D82A}">
                    <a16:rowId xmlns:a16="http://schemas.microsoft.com/office/drawing/2014/main" val="10000"/>
                  </a:ext>
                </a:extLst>
              </a:tr>
              <a:tr h="370840">
                <a:tc>
                  <a:txBody>
                    <a:bodyPr/>
                    <a:lstStyle/>
                    <a:p>
                      <a:r>
                        <a:rPr lang="en-US" sz="1300" dirty="0"/>
                        <a:t>1</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0.2</a:t>
                      </a:r>
                    </a:p>
                  </a:txBody>
                  <a:tcPr/>
                </a:tc>
                <a:tc>
                  <a:txBody>
                    <a:bodyPr/>
                    <a:lstStyle/>
                    <a:p>
                      <a:r>
                        <a:rPr lang="en-US" sz="1300" dirty="0"/>
                        <a:t>0.8</a:t>
                      </a:r>
                    </a:p>
                  </a:txBody>
                  <a:tcPr/>
                </a:tc>
                <a:tc>
                  <a:txBody>
                    <a:bodyPr/>
                    <a:lstStyle/>
                    <a:p>
                      <a:r>
                        <a:rPr lang="en-US" sz="1300" dirty="0"/>
                        <a:t>0</a:t>
                      </a:r>
                    </a:p>
                  </a:txBody>
                  <a:tcPr/>
                </a:tc>
                <a:extLst>
                  <a:ext uri="{0D108BD9-81ED-4DB2-BD59-A6C34878D82A}">
                    <a16:rowId xmlns:a16="http://schemas.microsoft.com/office/drawing/2014/main" val="10001"/>
                  </a:ext>
                </a:extLst>
              </a:tr>
              <a:tr h="370840">
                <a:tc>
                  <a:txBody>
                    <a:bodyPr/>
                    <a:lstStyle/>
                    <a:p>
                      <a:r>
                        <a:rPr lang="en-US" sz="1300" dirty="0"/>
                        <a:t>2</a:t>
                      </a:r>
                    </a:p>
                  </a:txBody>
                  <a:tcPr/>
                </a:tc>
                <a:tc>
                  <a:txBody>
                    <a:bodyPr/>
                    <a:lstStyle/>
                    <a:p>
                      <a:r>
                        <a:rPr lang="en-US" sz="1300" dirty="0"/>
                        <a:t>1</a:t>
                      </a:r>
                    </a:p>
                  </a:txBody>
                  <a:tcPr/>
                </a:tc>
                <a:tc>
                  <a:txBody>
                    <a:bodyPr/>
                    <a:lstStyle/>
                    <a:p>
                      <a:r>
                        <a:rPr lang="en-US" sz="1300" dirty="0"/>
                        <a:t>0</a:t>
                      </a:r>
                    </a:p>
                  </a:txBody>
                  <a:tcPr/>
                </a:tc>
                <a:tc>
                  <a:txBody>
                    <a:bodyPr/>
                    <a:lstStyle/>
                    <a:p>
                      <a:r>
                        <a:rPr lang="en-US" sz="1300" dirty="0"/>
                        <a:t>0</a:t>
                      </a:r>
                    </a:p>
                  </a:txBody>
                  <a:tcPr/>
                </a:tc>
                <a:tc>
                  <a:txBody>
                    <a:bodyPr/>
                    <a:lstStyle/>
                    <a:p>
                      <a:r>
                        <a:rPr lang="en-US" sz="1300" dirty="0"/>
                        <a:t>0.6</a:t>
                      </a:r>
                    </a:p>
                  </a:txBody>
                  <a:tcPr/>
                </a:tc>
                <a:tc>
                  <a:txBody>
                    <a:bodyPr/>
                    <a:lstStyle/>
                    <a:p>
                      <a:r>
                        <a:rPr lang="en-US" sz="1300" dirty="0"/>
                        <a:t>0.3</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0.1</a:t>
                      </a:r>
                    </a:p>
                  </a:txBody>
                  <a:tcPr/>
                </a:tc>
                <a:tc>
                  <a:txBody>
                    <a:bodyPr/>
                    <a:lstStyle/>
                    <a:p>
                      <a:r>
                        <a:rPr lang="en-US" sz="1300" dirty="0"/>
                        <a:t>0.8</a:t>
                      </a:r>
                    </a:p>
                  </a:txBody>
                  <a:tcPr/>
                </a:tc>
                <a:extLst>
                  <a:ext uri="{0D108BD9-81ED-4DB2-BD59-A6C34878D82A}">
                    <a16:rowId xmlns:a16="http://schemas.microsoft.com/office/drawing/2014/main" val="10002"/>
                  </a:ext>
                </a:extLst>
              </a:tr>
              <a:tr h="370840">
                <a:tc>
                  <a:txBody>
                    <a:bodyPr/>
                    <a:lstStyle/>
                    <a:p>
                      <a:r>
                        <a:rPr lang="en-US" sz="1300" dirty="0"/>
                        <a:t>3</a:t>
                      </a:r>
                    </a:p>
                  </a:txBody>
                  <a:tcPr/>
                </a:tc>
                <a:tc>
                  <a:txBody>
                    <a:bodyPr/>
                    <a:lstStyle/>
                    <a:p>
                      <a:r>
                        <a:rPr lang="en-US" sz="1300" dirty="0"/>
                        <a:t>0.9</a:t>
                      </a:r>
                    </a:p>
                  </a:txBody>
                  <a:tcPr/>
                </a:tc>
                <a:tc>
                  <a:txBody>
                    <a:bodyPr/>
                    <a:lstStyle/>
                    <a:p>
                      <a:r>
                        <a:rPr lang="en-US" sz="1300" dirty="0"/>
                        <a:t>0.1</a:t>
                      </a:r>
                    </a:p>
                  </a:txBody>
                  <a:tcPr/>
                </a:tc>
                <a:tc>
                  <a:txBody>
                    <a:bodyPr/>
                    <a:lstStyle/>
                    <a:p>
                      <a:r>
                        <a:rPr lang="en-US" sz="1300" dirty="0"/>
                        <a:t>0</a:t>
                      </a:r>
                    </a:p>
                  </a:txBody>
                  <a:tcPr/>
                </a:tc>
                <a:tc>
                  <a:txBody>
                    <a:bodyPr/>
                    <a:lstStyle/>
                    <a:p>
                      <a:r>
                        <a:rPr lang="en-US" sz="1300" dirty="0"/>
                        <a:t>0.3</a:t>
                      </a:r>
                    </a:p>
                  </a:txBody>
                  <a:tcPr/>
                </a:tc>
                <a:tc>
                  <a:txBody>
                    <a:bodyPr/>
                    <a:lstStyle/>
                    <a:p>
                      <a:r>
                        <a:rPr lang="en-US" sz="1300" dirty="0"/>
                        <a:t>0.4</a:t>
                      </a:r>
                    </a:p>
                  </a:txBody>
                  <a:tcPr/>
                </a:tc>
                <a:tc>
                  <a:txBody>
                    <a:bodyPr/>
                    <a:lstStyle/>
                    <a:p>
                      <a:r>
                        <a:rPr lang="en-US" sz="1300" dirty="0"/>
                        <a:t>0.3</a:t>
                      </a:r>
                    </a:p>
                  </a:txBody>
                  <a:tcPr/>
                </a:tc>
                <a:tc>
                  <a:txBody>
                    <a:bodyPr/>
                    <a:lstStyle/>
                    <a:p>
                      <a:r>
                        <a:rPr lang="en-US" sz="1300" dirty="0"/>
                        <a:t>0.2</a:t>
                      </a:r>
                    </a:p>
                  </a:txBody>
                  <a:tcPr/>
                </a:tc>
                <a:tc>
                  <a:txBody>
                    <a:bodyPr/>
                    <a:lstStyle/>
                    <a:p>
                      <a:r>
                        <a:rPr lang="en-US" sz="1300" dirty="0"/>
                        <a:t>0.1</a:t>
                      </a:r>
                    </a:p>
                  </a:txBody>
                  <a:tcPr/>
                </a:tc>
                <a:tc>
                  <a:txBody>
                    <a:bodyPr/>
                    <a:lstStyle/>
                    <a:p>
                      <a:r>
                        <a:rPr lang="en-US" sz="1300" dirty="0"/>
                        <a:t>0.7</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6568618" y="1628801"/>
            <a:ext cx="2571473" cy="1477328"/>
          </a:xfrm>
          <a:prstGeom prst="rect">
            <a:avLst/>
          </a:prstGeom>
          <a:noFill/>
        </p:spPr>
        <p:txBody>
          <a:bodyPr wrap="none" rtlCol="0">
            <a:spAutoFit/>
          </a:bodyPr>
          <a:lstStyle/>
          <a:p>
            <a:r>
              <a:rPr lang="en-US" dirty="0"/>
              <a:t>High imputation accuracy</a:t>
            </a:r>
          </a:p>
          <a:p>
            <a:endParaRPr lang="en-US" dirty="0"/>
          </a:p>
          <a:p>
            <a:r>
              <a:rPr lang="en-US" dirty="0"/>
              <a:t>Intermediate accuracy</a:t>
            </a:r>
          </a:p>
          <a:p>
            <a:endParaRPr lang="en-US" dirty="0"/>
          </a:p>
          <a:p>
            <a:r>
              <a:rPr lang="en-US" dirty="0"/>
              <a:t>Low accuracy</a:t>
            </a:r>
          </a:p>
        </p:txBody>
      </p:sp>
      <p:cxnSp>
        <p:nvCxnSpPr>
          <p:cNvPr id="8" name="Straight Arrow Connector 7"/>
          <p:cNvCxnSpPr/>
          <p:nvPr/>
        </p:nvCxnSpPr>
        <p:spPr>
          <a:xfrm flipH="1">
            <a:off x="6444208" y="1844824"/>
            <a:ext cx="144016" cy="7200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1"/>
          </p:cNvCxnSpPr>
          <p:nvPr/>
        </p:nvCxnSpPr>
        <p:spPr>
          <a:xfrm flipH="1" flipV="1">
            <a:off x="6444213" y="2348885"/>
            <a:ext cx="124405" cy="1858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6444208" y="2780928"/>
            <a:ext cx="216024" cy="1440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9553" y="3717033"/>
            <a:ext cx="6776342" cy="1477328"/>
          </a:xfrm>
          <a:prstGeom prst="rect">
            <a:avLst/>
          </a:prstGeom>
          <a:noFill/>
        </p:spPr>
        <p:txBody>
          <a:bodyPr wrap="none" rtlCol="0">
            <a:spAutoFit/>
          </a:bodyPr>
          <a:lstStyle/>
          <a:p>
            <a:r>
              <a:rPr lang="en-US" dirty="0"/>
              <a:t>Each imputed SNP will have an info score</a:t>
            </a:r>
          </a:p>
          <a:p>
            <a:r>
              <a:rPr lang="en-US" dirty="0"/>
              <a:t>Info scores are between 0 and 1</a:t>
            </a:r>
          </a:p>
          <a:p>
            <a:r>
              <a:rPr lang="en-US" dirty="0"/>
              <a:t>They reflect the amount of certainty for imputation at a particular SNP</a:t>
            </a:r>
          </a:p>
          <a:p>
            <a:endParaRPr lang="en-US" dirty="0"/>
          </a:p>
          <a:p>
            <a:r>
              <a:rPr lang="en-US" dirty="0"/>
              <a:t>Info score also known as R</a:t>
            </a:r>
            <a:r>
              <a:rPr lang="en-US" baseline="30000" dirty="0"/>
              <a:t>2</a:t>
            </a:r>
            <a:endParaRPr lang="en-US" dirty="0"/>
          </a:p>
        </p:txBody>
      </p:sp>
    </p:spTree>
    <p:extLst>
      <p:ext uri="{BB962C8B-B14F-4D97-AF65-F5344CB8AC3E}">
        <p14:creationId xmlns:p14="http://schemas.microsoft.com/office/powerpoint/2010/main" val="2344805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accuracy</a:t>
            </a:r>
          </a:p>
        </p:txBody>
      </p:sp>
      <p:pic>
        <p:nvPicPr>
          <p:cNvPr id="5" name="Content Placeholder 4" descr="ng.3643-F1.jpg"/>
          <p:cNvPicPr>
            <a:picLocks noGrp="1" noChangeAspect="1"/>
          </p:cNvPicPr>
          <p:nvPr>
            <p:ph idx="1"/>
          </p:nvPr>
        </p:nvPicPr>
        <p:blipFill>
          <a:blip r:embed="rId2">
            <a:extLst>
              <a:ext uri="{28A0092B-C50C-407E-A947-70E740481C1C}">
                <a14:useLocalDpi xmlns:a14="http://schemas.microsoft.com/office/drawing/2010/main" val="0"/>
              </a:ext>
            </a:extLst>
          </a:blip>
          <a:srcRect l="-9067" r="-9067"/>
          <a:stretch>
            <a:fillRect/>
          </a:stretch>
        </p:blipFill>
        <p:spPr/>
      </p:pic>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356189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accuracy factor into power?</a:t>
            </a:r>
          </a:p>
        </p:txBody>
      </p:sp>
      <p:sp>
        <p:nvSpPr>
          <p:cNvPr id="3" name="Content Placeholder 2"/>
          <p:cNvSpPr>
            <a:spLocks noGrp="1"/>
          </p:cNvSpPr>
          <p:nvPr>
            <p:ph idx="1"/>
          </p:nvPr>
        </p:nvSpPr>
        <p:spPr/>
        <p:txBody>
          <a:bodyPr/>
          <a:lstStyle/>
          <a:p>
            <a:endParaRPr lang="en-US" dirty="0"/>
          </a:p>
          <a:p>
            <a:r>
              <a:rPr lang="en-US" dirty="0"/>
              <a:t>There is an interesting interplay between</a:t>
            </a:r>
          </a:p>
          <a:p>
            <a:endParaRPr lang="en-US" dirty="0"/>
          </a:p>
          <a:p>
            <a:r>
              <a:rPr lang="en-US" dirty="0"/>
              <a:t>- imputation accuracy</a:t>
            </a:r>
          </a:p>
          <a:p>
            <a:r>
              <a:rPr lang="en-US" dirty="0"/>
              <a:t>- statistical power in GWAS</a:t>
            </a:r>
          </a:p>
          <a:p>
            <a:r>
              <a:rPr lang="en-US" dirty="0"/>
              <a:t>- allele frequencies</a:t>
            </a:r>
            <a:r>
              <a:rPr lang="is-IS" dirty="0"/>
              <a:t>…</a:t>
            </a:r>
            <a:endParaRPr lang="en-US" dirty="0"/>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1425651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2"/>
          <p:cNvSpPr>
            <a:spLocks noGrp="1"/>
          </p:cNvSpPr>
          <p:nvPr>
            <p:ph type="title"/>
          </p:nvPr>
        </p:nvSpPr>
        <p:spPr/>
        <p:txBody>
          <a:bodyPr/>
          <a:lstStyle/>
          <a:p>
            <a:pPr eaLnBrk="1" hangingPunct="1"/>
            <a:r>
              <a:rPr lang="en-US" dirty="0">
                <a:latin typeface="Calibri" charset="0"/>
              </a:rPr>
              <a:t>Distribution of allele frequencies</a:t>
            </a:r>
          </a:p>
        </p:txBody>
      </p:sp>
      <p:sp>
        <p:nvSpPr>
          <p:cNvPr id="18434" name="Text Placeholder 5"/>
          <p:cNvSpPr>
            <a:spLocks noGrp="1"/>
          </p:cNvSpPr>
          <p:nvPr>
            <p:ph type="body" idx="1"/>
          </p:nvPr>
        </p:nvSpPr>
        <p:spPr>
          <a:xfrm>
            <a:off x="456183" y="773013"/>
            <a:ext cx="4040188" cy="639763"/>
          </a:xfrm>
        </p:spPr>
        <p:txBody>
          <a:bodyPr/>
          <a:lstStyle/>
          <a:p>
            <a:pPr eaLnBrk="1" hangingPunct="1"/>
            <a:r>
              <a:rPr lang="en-US">
                <a:latin typeface="Calibri" charset="0"/>
              </a:rPr>
              <a:t>SNP chip</a:t>
            </a:r>
          </a:p>
        </p:txBody>
      </p:sp>
      <p:pic>
        <p:nvPicPr>
          <p:cNvPr id="18435" name="Content Placeholder 4" descr="maf.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xfrm>
            <a:off x="456183" y="1412776"/>
            <a:ext cx="4040188" cy="3951288"/>
          </a:xfrm>
        </p:spPr>
      </p:pic>
      <p:sp>
        <p:nvSpPr>
          <p:cNvPr id="18436" name="Text Placeholder 6"/>
          <p:cNvSpPr>
            <a:spLocks noGrp="1"/>
          </p:cNvSpPr>
          <p:nvPr>
            <p:ph type="body" sz="quarter" idx="3"/>
          </p:nvPr>
        </p:nvSpPr>
        <p:spPr>
          <a:xfrm>
            <a:off x="4644011" y="773013"/>
            <a:ext cx="4041775" cy="639763"/>
          </a:xfrm>
        </p:spPr>
        <p:txBody>
          <a:bodyPr/>
          <a:lstStyle/>
          <a:p>
            <a:pPr eaLnBrk="1" hangingPunct="1"/>
            <a:r>
              <a:rPr lang="en-US">
                <a:latin typeface="Calibri" charset="0"/>
              </a:rPr>
              <a:t>Sequence data</a:t>
            </a:r>
          </a:p>
        </p:txBody>
      </p:sp>
      <p:pic>
        <p:nvPicPr>
          <p:cNvPr id="18437" name="Content Placeholder 9" descr="Untitled.png"/>
          <p:cNvPicPr>
            <a:picLocks noGrp="1" noChangeAspect="1"/>
          </p:cNvPicPr>
          <p:nvPr>
            <p:ph sz="quarter" idx="4"/>
          </p:nvPr>
        </p:nvPicPr>
        <p:blipFill>
          <a:blip r:embed="rId3">
            <a:extLst>
              <a:ext uri="{28A0092B-C50C-407E-A947-70E740481C1C}">
                <a14:useLocalDpi xmlns:a14="http://schemas.microsoft.com/office/drawing/2010/main" val="0"/>
              </a:ext>
            </a:extLst>
          </a:blip>
          <a:srcRect l="23595" r="23595"/>
          <a:stretch>
            <a:fillRect/>
          </a:stretch>
        </p:blipFill>
        <p:spPr>
          <a:xfrm>
            <a:off x="4644011" y="1412776"/>
            <a:ext cx="4041775" cy="3951288"/>
          </a:xfrm>
        </p:spPr>
      </p:pic>
      <p:sp>
        <p:nvSpPr>
          <p:cNvPr id="2" name="TextBox 1"/>
          <p:cNvSpPr txBox="1"/>
          <p:nvPr/>
        </p:nvSpPr>
        <p:spPr>
          <a:xfrm>
            <a:off x="755578" y="5589243"/>
            <a:ext cx="7606121" cy="646331"/>
          </a:xfrm>
          <a:prstGeom prst="rect">
            <a:avLst/>
          </a:prstGeom>
          <a:noFill/>
        </p:spPr>
        <p:txBody>
          <a:bodyPr wrap="none" rtlCol="0">
            <a:spAutoFit/>
          </a:bodyPr>
          <a:lstStyle/>
          <a:p>
            <a:r>
              <a:rPr lang="en-US" dirty="0"/>
              <a:t>After removing SNPs with low imputation accuracy, typically &lt;10 million remain</a:t>
            </a:r>
          </a:p>
          <a:p>
            <a:r>
              <a:rPr lang="en-US" dirty="0"/>
              <a:t>- Almost all of them will be MAF &gt; 0.01</a:t>
            </a:r>
          </a:p>
        </p:txBody>
      </p:sp>
    </p:spTree>
    <p:extLst>
      <p:ext uri="{BB962C8B-B14F-4D97-AF65-F5344CB8AC3E}">
        <p14:creationId xmlns:p14="http://schemas.microsoft.com/office/powerpoint/2010/main" val="62951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accuracy and power?</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pic>
        <p:nvPicPr>
          <p:cNvPr id="5" name="Content Placeholder 6" descr="16843332-6A78-4BB9-90C5-DF13624A3BA3.pdf"/>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20756" b="66664"/>
          <a:stretch/>
        </p:blipFill>
        <p:spPr>
          <a:xfrm>
            <a:off x="763712" y="1142655"/>
            <a:ext cx="4038600" cy="1730023"/>
          </a:xfrm>
          <a:prstGeom prst="rect">
            <a:avLst/>
          </a:prstGeom>
        </p:spPr>
      </p:pic>
      <p:sp>
        <p:nvSpPr>
          <p:cNvPr id="6" name="TextBox 5"/>
          <p:cNvSpPr txBox="1"/>
          <p:nvPr/>
        </p:nvSpPr>
        <p:spPr>
          <a:xfrm>
            <a:off x="2267959" y="1305119"/>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Allele frequency</a:t>
            </a:r>
          </a:p>
        </p:txBody>
      </p:sp>
      <p:sp>
        <p:nvSpPr>
          <p:cNvPr id="7" name="TextBox 6"/>
          <p:cNvSpPr txBox="1"/>
          <p:nvPr/>
        </p:nvSpPr>
        <p:spPr>
          <a:xfrm>
            <a:off x="4158848" y="1941342"/>
            <a:ext cx="1100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Effect size</a:t>
            </a:r>
          </a:p>
        </p:txBody>
      </p:sp>
      <p:sp>
        <p:nvSpPr>
          <p:cNvPr id="8" name="TextBox 7"/>
          <p:cNvSpPr txBox="1"/>
          <p:nvPr/>
        </p:nvSpPr>
        <p:spPr>
          <a:xfrm>
            <a:off x="179514" y="980731"/>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Additive genetic variance of the SNP</a:t>
            </a:r>
          </a:p>
        </p:txBody>
      </p:sp>
      <p:cxnSp>
        <p:nvCxnSpPr>
          <p:cNvPr id="9" name="Straight Arrow Connector 8"/>
          <p:cNvCxnSpPr/>
          <p:nvPr/>
        </p:nvCxnSpPr>
        <p:spPr>
          <a:xfrm>
            <a:off x="763714" y="1627060"/>
            <a:ext cx="107244" cy="3142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126845" y="1674452"/>
            <a:ext cx="846667" cy="3938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p:cNvCxnSpPr>
          <p:nvPr/>
        </p:nvCxnSpPr>
        <p:spPr>
          <a:xfrm flipH="1">
            <a:off x="3114627" y="1674451"/>
            <a:ext cx="239888"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664956" y="2265897"/>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36" y="3475508"/>
            <a:ext cx="3810000" cy="1600200"/>
          </a:xfrm>
          <a:prstGeom prst="rect">
            <a:avLst/>
          </a:prstGeom>
        </p:spPr>
      </p:pic>
      <p:sp>
        <p:nvSpPr>
          <p:cNvPr id="15" name="TextBox 14"/>
          <p:cNvSpPr txBox="1"/>
          <p:nvPr/>
        </p:nvSpPr>
        <p:spPr>
          <a:xfrm>
            <a:off x="5868144" y="1196752"/>
            <a:ext cx="3384376" cy="4524315"/>
          </a:xfrm>
          <a:prstGeom prst="rect">
            <a:avLst/>
          </a:prstGeom>
          <a:noFill/>
        </p:spPr>
        <p:txBody>
          <a:bodyPr wrap="square" rtlCol="0">
            <a:spAutoFit/>
          </a:bodyPr>
          <a:lstStyle/>
          <a:p>
            <a:r>
              <a:rPr lang="en-US" dirty="0"/>
              <a:t>We want to </a:t>
            </a:r>
            <a:r>
              <a:rPr lang="en-US" dirty="0" err="1"/>
              <a:t>maximise</a:t>
            </a:r>
            <a:r>
              <a:rPr lang="en-US" dirty="0"/>
              <a:t> R</a:t>
            </a:r>
            <a:r>
              <a:rPr lang="en-US" baseline="30000" dirty="0"/>
              <a:t>2</a:t>
            </a:r>
            <a:endParaRPr lang="en-US" dirty="0"/>
          </a:p>
          <a:p>
            <a:endParaRPr lang="en-US" dirty="0"/>
          </a:p>
          <a:p>
            <a:r>
              <a:rPr lang="en-US" dirty="0"/>
              <a:t>Rare variants have lower power – </a:t>
            </a:r>
            <a:r>
              <a:rPr lang="en-US" dirty="0" err="1"/>
              <a:t>eg</a:t>
            </a:r>
            <a:r>
              <a:rPr lang="en-US" dirty="0"/>
              <a:t>. 0.01 * 0.99 = 0.0099</a:t>
            </a:r>
          </a:p>
          <a:p>
            <a:r>
              <a:rPr lang="en-US" dirty="0" err="1"/>
              <a:t>eg</a:t>
            </a:r>
            <a:r>
              <a:rPr lang="en-US" dirty="0"/>
              <a:t>. 0.4 * 0.6 = 0.24</a:t>
            </a:r>
          </a:p>
          <a:p>
            <a:endParaRPr lang="en-US" dirty="0"/>
          </a:p>
          <a:p>
            <a:r>
              <a:rPr lang="en-US" dirty="0"/>
              <a:t>Higher imputation accuracy = “closer to the causal variant”</a:t>
            </a:r>
          </a:p>
          <a:p>
            <a:endParaRPr lang="en-US" dirty="0"/>
          </a:p>
          <a:p>
            <a:endParaRPr lang="en-US" dirty="0"/>
          </a:p>
          <a:p>
            <a:pPr algn="ctr"/>
            <a:r>
              <a:rPr lang="en-US" b="1" dirty="0"/>
              <a:t>Rare variants have lower power</a:t>
            </a:r>
          </a:p>
          <a:p>
            <a:pPr algn="ctr"/>
            <a:endParaRPr lang="en-US" b="1" dirty="0"/>
          </a:p>
          <a:p>
            <a:pPr algn="ctr"/>
            <a:r>
              <a:rPr lang="en-US" b="1" dirty="0"/>
              <a:t>AND</a:t>
            </a:r>
          </a:p>
          <a:p>
            <a:pPr algn="ctr"/>
            <a:endParaRPr lang="en-US" b="1" dirty="0"/>
          </a:p>
          <a:p>
            <a:pPr algn="ctr"/>
            <a:r>
              <a:rPr lang="en-US" b="1" dirty="0"/>
              <a:t>Rare variants have lower imputation accuracy</a:t>
            </a:r>
          </a:p>
        </p:txBody>
      </p:sp>
    </p:spTree>
    <p:extLst>
      <p:ext uri="{BB962C8B-B14F-4D97-AF65-F5344CB8AC3E}">
        <p14:creationId xmlns:p14="http://schemas.microsoft.com/office/powerpoint/2010/main" val="1747926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GB" dirty="0"/>
              <a:t>SSCM Short Course in Genetic Epidemiology Imputation: Future Directions</a:t>
            </a:r>
          </a:p>
        </p:txBody>
      </p:sp>
      <p:pic>
        <p:nvPicPr>
          <p:cNvPr id="9" name="Picture Placeholder 8"/>
          <p:cNvPicPr>
            <a:picLocks noGrp="1" noChangeAspect="1"/>
          </p:cNvPicPr>
          <p:nvPr>
            <p:ph type="pic" idx="4294967295"/>
          </p:nvPr>
        </p:nvPicPr>
        <p:blipFill rotWithShape="1">
          <a:blip r:embed="rId3"/>
          <a:srcRect l="31888" t="32979" r="33463" b="39302"/>
          <a:stretch/>
        </p:blipFill>
        <p:spPr>
          <a:xfrm>
            <a:off x="827586" y="1052738"/>
            <a:ext cx="7632700" cy="3816351"/>
          </a:xfrm>
          <a:prstGeom prst="rect">
            <a:avLst/>
          </a:prstGeom>
        </p:spPr>
      </p:pic>
      <p:sp>
        <p:nvSpPr>
          <p:cNvPr id="11" name="TextBox 10"/>
          <p:cNvSpPr txBox="1"/>
          <p:nvPr/>
        </p:nvSpPr>
        <p:spPr>
          <a:xfrm>
            <a:off x="7929404" y="4630414"/>
            <a:ext cx="1224133" cy="215444"/>
          </a:xfrm>
          <a:prstGeom prst="rect">
            <a:avLst/>
          </a:prstGeom>
          <a:noFill/>
        </p:spPr>
        <p:txBody>
          <a:bodyPr wrap="square" rtlCol="0">
            <a:spAutoFit/>
          </a:bodyPr>
          <a:lstStyle/>
          <a:p>
            <a:r>
              <a:rPr lang="en-GB" sz="800" dirty="0">
                <a:solidFill>
                  <a:srgbClr val="404040"/>
                </a:solidFill>
              </a:rPr>
              <a:t>(McCarthy et al., 2008)</a:t>
            </a:r>
          </a:p>
        </p:txBody>
      </p:sp>
      <p:sp>
        <p:nvSpPr>
          <p:cNvPr id="4" name="TextBox 3"/>
          <p:cNvSpPr txBox="1"/>
          <p:nvPr/>
        </p:nvSpPr>
        <p:spPr>
          <a:xfrm>
            <a:off x="539552" y="5157195"/>
            <a:ext cx="3528392" cy="646331"/>
          </a:xfrm>
          <a:prstGeom prst="rect">
            <a:avLst/>
          </a:prstGeom>
          <a:noFill/>
        </p:spPr>
        <p:txBody>
          <a:bodyPr wrap="square" rtlCol="0">
            <a:spAutoFit/>
          </a:bodyPr>
          <a:lstStyle/>
          <a:p>
            <a:r>
              <a:rPr lang="en-US" dirty="0"/>
              <a:t>Sequencing still important for assaying rare variants</a:t>
            </a:r>
          </a:p>
        </p:txBody>
      </p:sp>
    </p:spTree>
    <p:extLst>
      <p:ext uri="{BB962C8B-B14F-4D97-AF65-F5344CB8AC3E}">
        <p14:creationId xmlns:p14="http://schemas.microsoft.com/office/powerpoint/2010/main" val="1158795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 3A-v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6" y="1341000"/>
            <a:ext cx="7015171" cy="4176000"/>
          </a:xfrm>
          <a:prstGeom prst="rect">
            <a:avLst/>
          </a:prstGeom>
          <a:solidFill>
            <a:srgbClr val="FFFFFF"/>
          </a:solidFill>
        </p:spPr>
      </p:pic>
      <p:sp>
        <p:nvSpPr>
          <p:cNvPr id="12" name="Title 1"/>
          <p:cNvSpPr>
            <a:spLocks noGrp="1"/>
          </p:cNvSpPr>
          <p:nvPr>
            <p:ph type="title"/>
          </p:nvPr>
        </p:nvSpPr>
        <p:spPr/>
        <p:txBody>
          <a:bodyPr anchor="t">
            <a:normAutofit/>
          </a:bodyPr>
          <a:lstStyle/>
          <a:p>
            <a:r>
              <a:rPr lang="en-US" sz="2800" dirty="0">
                <a:latin typeface="Avenir Book" charset="0"/>
                <a:ea typeface="Avenir Book" charset="0"/>
                <a:cs typeface="Avenir Book" charset="0"/>
              </a:rPr>
              <a:t>Summary of single-variant associations</a:t>
            </a:r>
          </a:p>
        </p:txBody>
      </p:sp>
      <p:sp>
        <p:nvSpPr>
          <p:cNvPr id="2" name="Rectangle 1"/>
          <p:cNvSpPr/>
          <p:nvPr/>
        </p:nvSpPr>
        <p:spPr>
          <a:xfrm>
            <a:off x="800647" y="5683577"/>
            <a:ext cx="7542711" cy="646331"/>
          </a:xfrm>
          <a:prstGeom prst="rect">
            <a:avLst/>
          </a:prstGeom>
        </p:spPr>
        <p:txBody>
          <a:bodyPr wrap="square">
            <a:spAutoFit/>
          </a:bodyPr>
          <a:lstStyle/>
          <a:p>
            <a:pPr marL="285737" indent="-285737">
              <a:buFont typeface="Arial"/>
              <a:buChar char="•"/>
            </a:pPr>
            <a:r>
              <a:rPr lang="en-US" dirty="0">
                <a:latin typeface="Avenir Book" charset="0"/>
                <a:ea typeface="Avenir Book" charset="0"/>
                <a:cs typeface="Avenir Book" charset="0"/>
              </a:rPr>
              <a:t>Classical lipid variants define extremes of risk for 31 traits</a:t>
            </a:r>
          </a:p>
          <a:p>
            <a:pPr marL="285737" indent="-285737">
              <a:buFont typeface="Arial"/>
              <a:buChar char="•"/>
            </a:pPr>
            <a:r>
              <a:rPr lang="en-US" dirty="0">
                <a:latin typeface="Avenir Book" charset="0"/>
                <a:ea typeface="Avenir Book" charset="0"/>
                <a:cs typeface="Avenir Book" charset="0"/>
              </a:rPr>
              <a:t>Greater N required for novel discoveries</a:t>
            </a:r>
          </a:p>
        </p:txBody>
      </p:sp>
      <p:pic>
        <p:nvPicPr>
          <p:cNvPr id="4" name="Picture 3" descr="Fig 3A-gw-significant-known_with manual label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17" y="1341000"/>
            <a:ext cx="7015171" cy="4176000"/>
          </a:xfrm>
          <a:prstGeom prst="rect">
            <a:avLst/>
          </a:prstGeom>
          <a:solidFill>
            <a:schemeClr val="bg1"/>
          </a:solidFill>
        </p:spPr>
      </p:pic>
      <p:pic>
        <p:nvPicPr>
          <p:cNvPr id="3" name="Picture 2" descr="Fig 3A-gw-significant_with manual label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417" y="1341000"/>
            <a:ext cx="7015171" cy="4176000"/>
          </a:xfrm>
          <a:prstGeom prst="rect">
            <a:avLst/>
          </a:prstGeom>
          <a:solidFill>
            <a:schemeClr val="bg1"/>
          </a:solidFill>
        </p:spPr>
      </p:pic>
      <p:sp>
        <p:nvSpPr>
          <p:cNvPr id="16" name="Rectangle 15"/>
          <p:cNvSpPr/>
          <p:nvPr/>
        </p:nvSpPr>
        <p:spPr>
          <a:xfrm>
            <a:off x="2897977" y="1743727"/>
            <a:ext cx="2259843" cy="369332"/>
          </a:xfrm>
          <a:prstGeom prst="rect">
            <a:avLst/>
          </a:prstGeom>
        </p:spPr>
        <p:txBody>
          <a:bodyPr wrap="square">
            <a:spAutoFit/>
          </a:bodyPr>
          <a:lstStyle/>
          <a:p>
            <a:r>
              <a:rPr lang="en-US" dirty="0">
                <a:solidFill>
                  <a:schemeClr val="accent6"/>
                </a:solidFill>
                <a:latin typeface="Avenir Book" charset="0"/>
                <a:ea typeface="Avenir Book" charset="0"/>
                <a:cs typeface="Avenir Book" charset="0"/>
              </a:rPr>
              <a:t>No findings here! </a:t>
            </a:r>
          </a:p>
        </p:txBody>
      </p:sp>
      <p:grpSp>
        <p:nvGrpSpPr>
          <p:cNvPr id="20" name="Group 19"/>
          <p:cNvGrpSpPr/>
          <p:nvPr/>
        </p:nvGrpSpPr>
        <p:grpSpPr>
          <a:xfrm>
            <a:off x="5763493" y="3492086"/>
            <a:ext cx="3099059" cy="538609"/>
            <a:chOff x="5705491" y="3492084"/>
            <a:chExt cx="2845499" cy="538609"/>
          </a:xfrm>
        </p:grpSpPr>
        <p:sp>
          <p:nvSpPr>
            <p:cNvPr id="15" name="Rectangle 14"/>
            <p:cNvSpPr/>
            <p:nvPr/>
          </p:nvSpPr>
          <p:spPr>
            <a:xfrm>
              <a:off x="6696907" y="3492084"/>
              <a:ext cx="1854083" cy="538609"/>
            </a:xfrm>
            <a:prstGeom prst="rect">
              <a:avLst/>
            </a:prstGeom>
            <a:solidFill>
              <a:srgbClr val="FFFFFF"/>
            </a:solidFill>
            <a:ln>
              <a:solidFill>
                <a:schemeClr val="accent6"/>
              </a:solidFill>
            </a:ln>
          </p:spPr>
          <p:txBody>
            <a:bodyPr wrap="square">
              <a:spAutoFit/>
            </a:bodyPr>
            <a:lstStyle/>
            <a:p>
              <a:r>
                <a:rPr lang="en-GB" dirty="0">
                  <a:latin typeface="Avenir Book" charset="0"/>
                  <a:ea typeface="Avenir Book" charset="0"/>
                  <a:cs typeface="Avenir Book" charset="0"/>
                </a:rPr>
                <a:t>rs74577862-A</a:t>
              </a:r>
              <a:endParaRPr lang="en-US" dirty="0">
                <a:latin typeface="Avenir Book" charset="0"/>
                <a:ea typeface="Avenir Book" charset="0"/>
                <a:cs typeface="Avenir Book" charset="0"/>
              </a:endParaRPr>
            </a:p>
            <a:p>
              <a:r>
                <a:rPr lang="en-US" sz="1100" dirty="0">
                  <a:latin typeface="Avenir Book" charset="0"/>
                  <a:ea typeface="Avenir Book" charset="0"/>
                  <a:cs typeface="Avenir Book" charset="0"/>
                </a:rPr>
                <a:t>(EAF=2.6%, -0.9 SD </a:t>
              </a:r>
              <a:r>
                <a:rPr lang="en-US" sz="1100" dirty="0" err="1">
                  <a:latin typeface="Avenir Book" charset="0"/>
                  <a:ea typeface="Avenir Book" charset="0"/>
                  <a:cs typeface="Avenir Book" charset="0"/>
                </a:rPr>
                <a:t>adipon</a:t>
              </a:r>
              <a:r>
                <a:rPr lang="en-US" sz="1100" dirty="0">
                  <a:latin typeface="Avenir Book" charset="0"/>
                  <a:ea typeface="Avenir Book" charset="0"/>
                  <a:cs typeface="Avenir Book" charset="0"/>
                </a:rPr>
                <a:t>.)</a:t>
              </a:r>
            </a:p>
          </p:txBody>
        </p:sp>
        <p:cxnSp>
          <p:nvCxnSpPr>
            <p:cNvPr id="17" name="Straight Arrow Connector 16"/>
            <p:cNvCxnSpPr>
              <a:stCxn id="15" idx="1"/>
            </p:cNvCxnSpPr>
            <p:nvPr/>
          </p:nvCxnSpPr>
          <p:spPr>
            <a:xfrm flipH="1" flipV="1">
              <a:off x="5705491" y="3492091"/>
              <a:ext cx="991416" cy="269298"/>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86604" y="2122071"/>
            <a:ext cx="2386918" cy="646331"/>
            <a:chOff x="3486603" y="2122066"/>
            <a:chExt cx="2386917" cy="646331"/>
          </a:xfrm>
        </p:grpSpPr>
        <p:sp>
          <p:nvSpPr>
            <p:cNvPr id="18" name="Rectangle 17"/>
            <p:cNvSpPr/>
            <p:nvPr/>
          </p:nvSpPr>
          <p:spPr>
            <a:xfrm>
              <a:off x="4069613" y="2122066"/>
              <a:ext cx="1803907" cy="538609"/>
            </a:xfrm>
            <a:prstGeom prst="rect">
              <a:avLst/>
            </a:prstGeom>
            <a:solidFill>
              <a:srgbClr val="FFFFFF"/>
            </a:solidFill>
            <a:ln>
              <a:solidFill>
                <a:schemeClr val="accent6"/>
              </a:solidFill>
            </a:ln>
          </p:spPr>
          <p:txBody>
            <a:bodyPr wrap="square">
              <a:spAutoFit/>
            </a:bodyPr>
            <a:lstStyle/>
            <a:p>
              <a:r>
                <a:rPr lang="en-GB" dirty="0">
                  <a:latin typeface="Avenir Book" charset="0"/>
                  <a:ea typeface="Avenir Book" charset="0"/>
                  <a:cs typeface="Avenir Book" charset="0"/>
                </a:rPr>
                <a:t>rs138326449-A</a:t>
              </a:r>
            </a:p>
            <a:p>
              <a:r>
                <a:rPr lang="en-US" sz="1100" dirty="0">
                  <a:latin typeface="Avenir Book" charset="0"/>
                  <a:ea typeface="Avenir Book" charset="0"/>
                  <a:cs typeface="Avenir Book" charset="0"/>
                </a:rPr>
                <a:t>(EAF=0.3%, -1.36 SD TG)</a:t>
              </a:r>
            </a:p>
          </p:txBody>
        </p:sp>
        <p:cxnSp>
          <p:nvCxnSpPr>
            <p:cNvPr id="19" name="Straight Arrow Connector 18"/>
            <p:cNvCxnSpPr>
              <a:stCxn id="18" idx="1"/>
            </p:cNvCxnSpPr>
            <p:nvPr/>
          </p:nvCxnSpPr>
          <p:spPr>
            <a:xfrm flipH="1">
              <a:off x="3486603" y="2391371"/>
              <a:ext cx="583010" cy="377026"/>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5944261" y="851615"/>
            <a:ext cx="2687983" cy="2308324"/>
          </a:xfrm>
          <a:prstGeom prst="rect">
            <a:avLst/>
          </a:prstGeom>
          <a:solidFill>
            <a:srgbClr val="FFFFFF"/>
          </a:solidFill>
          <a:ln>
            <a:solidFill>
              <a:schemeClr val="tx1"/>
            </a:solidFill>
          </a:ln>
        </p:spPr>
        <p:txBody>
          <a:bodyPr wrap="square">
            <a:spAutoFit/>
          </a:bodyPr>
          <a:lstStyle/>
          <a:p>
            <a:r>
              <a:rPr lang="en-US" dirty="0">
                <a:solidFill>
                  <a:srgbClr val="C00000"/>
                </a:solidFill>
                <a:latin typeface="Avenir Book" charset="0"/>
                <a:ea typeface="Avenir Book" charset="0"/>
                <a:cs typeface="Avenir Book" charset="0"/>
              </a:rPr>
              <a:t>WGS, N ≤ 3,621</a:t>
            </a:r>
          </a:p>
          <a:p>
            <a:pPr marL="285737" indent="-285737">
              <a:buFont typeface="Arial"/>
              <a:buChar char="•"/>
            </a:pPr>
            <a:r>
              <a:rPr lang="en-US" dirty="0">
                <a:latin typeface="Avenir Book" charset="0"/>
                <a:ea typeface="Avenir Book" charset="0"/>
                <a:cs typeface="Avenir Book" charset="0"/>
              </a:rPr>
              <a:t>31 traits</a:t>
            </a:r>
          </a:p>
          <a:p>
            <a:pPr marL="285737" indent="-285737">
              <a:buFont typeface="Arial"/>
              <a:buChar char="•"/>
            </a:pPr>
            <a:r>
              <a:rPr lang="en-GB" dirty="0">
                <a:latin typeface="Avenir Book" charset="0"/>
                <a:ea typeface="Avenir Book" charset="0"/>
                <a:cs typeface="Avenir Book" charset="0"/>
              </a:rPr>
              <a:t>13,074,236 SNVs</a:t>
            </a:r>
          </a:p>
          <a:p>
            <a:pPr marL="285737" indent="-285737">
              <a:buFont typeface="Arial"/>
              <a:buChar char="•"/>
            </a:pPr>
            <a:r>
              <a:rPr lang="en-GB" dirty="0">
                <a:latin typeface="Avenir Book" charset="0"/>
                <a:ea typeface="Avenir Book" charset="0"/>
                <a:cs typeface="Avenir Book" charset="0"/>
              </a:rPr>
              <a:t>1,122,542 biallelic INDELs</a:t>
            </a:r>
          </a:p>
          <a:p>
            <a:pPr marL="285737" indent="-285737">
              <a:buFont typeface="Arial"/>
              <a:buChar char="•"/>
            </a:pPr>
            <a:r>
              <a:rPr lang="en-GB" dirty="0">
                <a:latin typeface="Avenir Book" charset="0"/>
                <a:ea typeface="Avenir Book" charset="0"/>
                <a:cs typeface="Avenir Book" charset="0"/>
              </a:rPr>
              <a:t>18,741 large deletions</a:t>
            </a:r>
          </a:p>
          <a:p>
            <a:pPr marL="285737" indent="-285737">
              <a:buFont typeface="Arial"/>
              <a:buChar char="•"/>
            </a:pPr>
            <a:r>
              <a:rPr lang="en-US" dirty="0">
                <a:latin typeface="Avenir Book" charset="0"/>
                <a:ea typeface="Avenir Book" charset="0"/>
                <a:cs typeface="Avenir Book" charset="0"/>
              </a:rPr>
              <a:t>MAF≥0.1%</a:t>
            </a:r>
          </a:p>
        </p:txBody>
      </p:sp>
    </p:spTree>
    <p:extLst>
      <p:ext uri="{BB962C8B-B14F-4D97-AF65-F5344CB8AC3E}">
        <p14:creationId xmlns:p14="http://schemas.microsoft.com/office/powerpoint/2010/main" val="170352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summary</a:t>
            </a:r>
          </a:p>
        </p:txBody>
      </p:sp>
      <p:sp>
        <p:nvSpPr>
          <p:cNvPr id="3" name="Content Placeholder 2"/>
          <p:cNvSpPr>
            <a:spLocks noGrp="1"/>
          </p:cNvSpPr>
          <p:nvPr>
            <p:ph idx="1"/>
          </p:nvPr>
        </p:nvSpPr>
        <p:spPr/>
        <p:txBody>
          <a:bodyPr/>
          <a:lstStyle/>
          <a:p>
            <a:endParaRPr lang="en-US" dirty="0"/>
          </a:p>
          <a:p>
            <a:r>
              <a:rPr lang="en-US" dirty="0"/>
              <a:t>Imputation is a probabilistic process</a:t>
            </a:r>
          </a:p>
          <a:p>
            <a:endParaRPr lang="en-US" dirty="0"/>
          </a:p>
          <a:p>
            <a:r>
              <a:rPr lang="en-US" dirty="0"/>
              <a:t>Most common variants can be imputed to high accuracy</a:t>
            </a:r>
          </a:p>
          <a:p>
            <a:endParaRPr lang="en-US" dirty="0"/>
          </a:p>
          <a:p>
            <a:r>
              <a:rPr lang="en-US" dirty="0"/>
              <a:t>Sequencing still may have an important role for detecting rare variant associations</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352040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Contents</a:t>
            </a:r>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a:t>What contributes towards a P-value being low?</a:t>
            </a:r>
          </a:p>
          <a:p>
            <a:pPr>
              <a:buFont typeface="Arial" panose="020B0604020202020204" pitchFamily="34" charset="0"/>
              <a:buChar char="•"/>
            </a:pPr>
            <a:endParaRPr lang="en-GB" dirty="0"/>
          </a:p>
          <a:p>
            <a:pPr>
              <a:buFont typeface="Arial" panose="020B0604020202020204" pitchFamily="34" charset="0"/>
              <a:buChar char="•"/>
            </a:pPr>
            <a:r>
              <a:rPr lang="en-GB" dirty="0"/>
              <a:t>The imputation process</a:t>
            </a:r>
          </a:p>
          <a:p>
            <a:pPr lvl="1">
              <a:buFont typeface="Arial" panose="020B0604020202020204" pitchFamily="34" charset="0"/>
              <a:buChar char="•"/>
            </a:pPr>
            <a:r>
              <a:rPr lang="en-GB" dirty="0"/>
              <a:t>- Phasing</a:t>
            </a:r>
          </a:p>
          <a:p>
            <a:pPr lvl="1">
              <a:buFont typeface="Arial" panose="020B0604020202020204" pitchFamily="34" charset="0"/>
              <a:buChar char="•"/>
            </a:pPr>
            <a:r>
              <a:rPr lang="en-GB" dirty="0"/>
              <a:t>- Reference panels</a:t>
            </a:r>
          </a:p>
          <a:p>
            <a:pPr lvl="1">
              <a:buFont typeface="Arial" panose="020B0604020202020204" pitchFamily="34" charset="0"/>
              <a:buChar char="•"/>
            </a:pPr>
            <a:r>
              <a:rPr lang="en-GB" dirty="0"/>
              <a:t>- Assessing quality</a:t>
            </a:r>
          </a:p>
          <a:p>
            <a:pPr>
              <a:buFont typeface="Arial" panose="020B0604020202020204" pitchFamily="34" charset="0"/>
              <a:buChar char="•"/>
            </a:pPr>
            <a:endParaRPr lang="en-GB" dirty="0"/>
          </a:p>
          <a:p>
            <a:pPr>
              <a:buFont typeface="Arial" panose="020B0604020202020204" pitchFamily="34" charset="0"/>
              <a:buChar char="•"/>
            </a:pPr>
            <a:r>
              <a:rPr lang="en-GB" dirty="0"/>
              <a:t>Meta analysis</a:t>
            </a:r>
          </a:p>
        </p:txBody>
      </p:sp>
      <p:sp>
        <p:nvSpPr>
          <p:cNvPr id="7" name="Footer Placeholder 4"/>
          <p:cNvSpPr>
            <a:spLocks noGrp="1"/>
          </p:cNvSpPr>
          <p:nvPr>
            <p:ph type="ftr" sz="quarter" idx="11"/>
          </p:nvPr>
        </p:nvSpPr>
        <p:spPr>
          <a:xfrm>
            <a:off x="1979712" y="6492876"/>
            <a:ext cx="6192000" cy="365125"/>
          </a:xfrm>
        </p:spPr>
        <p:txBody>
          <a:bodyPr/>
          <a:lstStyle/>
          <a:p>
            <a:r>
              <a:rPr lang="en-GB" dirty="0"/>
              <a:t>SSCM Short Course in Genetic Epidemiology Imputation: Introduction</a:t>
            </a:r>
          </a:p>
        </p:txBody>
      </p:sp>
    </p:spTree>
    <p:extLst>
      <p:ext uri="{BB962C8B-B14F-4D97-AF65-F5344CB8AC3E}">
        <p14:creationId xmlns:p14="http://schemas.microsoft.com/office/powerpoint/2010/main" val="2959481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How much of a power boost is there?</a:t>
            </a:r>
          </a:p>
        </p:txBody>
      </p:sp>
      <p:pic>
        <p:nvPicPr>
          <p:cNvPr id="3" name="Picture Placeholder 2"/>
          <p:cNvPicPr>
            <a:picLocks noGrp="1" noChangeAspect="1"/>
          </p:cNvPicPr>
          <p:nvPr>
            <p:ph type="pic" idx="1"/>
          </p:nvPr>
        </p:nvPicPr>
        <p:blipFill rotWithShape="1">
          <a:blip r:embed="rId3"/>
          <a:srcRect l="23225" t="15340" r="22438" b="39302"/>
          <a:stretch/>
        </p:blipFill>
        <p:spPr>
          <a:xfrm>
            <a:off x="539552" y="188642"/>
            <a:ext cx="8004893" cy="4176465"/>
          </a:xfrm>
          <a:prstGeom prst="rect">
            <a:avLst/>
          </a:prstGeom>
        </p:spPr>
      </p:pic>
      <p:sp>
        <p:nvSpPr>
          <p:cNvPr id="10" name="Footer Placeholder 4"/>
          <p:cNvSpPr>
            <a:spLocks noGrp="1"/>
          </p:cNvSpPr>
          <p:nvPr>
            <p:ph type="ftr" sz="quarter" idx="11"/>
          </p:nvPr>
        </p:nvSpPr>
        <p:spPr>
          <a:xfrm>
            <a:off x="3029740" y="6465888"/>
            <a:ext cx="4392488" cy="365125"/>
          </a:xfrm>
        </p:spPr>
        <p:txBody>
          <a:bodyPr/>
          <a:lstStyle/>
          <a:p>
            <a:r>
              <a:rPr lang="en-GB" dirty="0"/>
              <a:t>SSCM Short Course in Genetic Epidemiology Imputation: Three advantages of imputation</a:t>
            </a:r>
          </a:p>
        </p:txBody>
      </p:sp>
      <p:sp>
        <p:nvSpPr>
          <p:cNvPr id="7" name="TextBox 6"/>
          <p:cNvSpPr txBox="1"/>
          <p:nvPr/>
        </p:nvSpPr>
        <p:spPr>
          <a:xfrm>
            <a:off x="7524328" y="4653135"/>
            <a:ext cx="1704517" cy="215444"/>
          </a:xfrm>
          <a:prstGeom prst="rect">
            <a:avLst/>
          </a:prstGeom>
          <a:noFill/>
        </p:spPr>
        <p:txBody>
          <a:bodyPr wrap="square" rtlCol="0">
            <a:spAutoFit/>
          </a:bodyPr>
          <a:lstStyle/>
          <a:p>
            <a:r>
              <a:rPr lang="en-GB" sz="800" dirty="0">
                <a:solidFill>
                  <a:srgbClr val="404040"/>
                </a:solidFill>
              </a:rPr>
              <a:t>(Spencer et al., 2009)</a:t>
            </a:r>
          </a:p>
        </p:txBody>
      </p:sp>
    </p:spTree>
    <p:extLst>
      <p:ext uri="{BB962C8B-B14F-4D97-AF65-F5344CB8AC3E}">
        <p14:creationId xmlns:p14="http://schemas.microsoft.com/office/powerpoint/2010/main" val="22141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0204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14686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06343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155700"/>
            <a:ext cx="7620000" cy="4546600"/>
          </a:xfrm>
          <a:prstGeom prst="rect">
            <a:avLst/>
          </a:prstGeom>
        </p:spPr>
      </p:pic>
      <p:sp>
        <p:nvSpPr>
          <p:cNvPr id="6" name="TextBox 5"/>
          <p:cNvSpPr txBox="1"/>
          <p:nvPr/>
        </p:nvSpPr>
        <p:spPr>
          <a:xfrm>
            <a:off x="6951202" y="6290601"/>
            <a:ext cx="1301959" cy="369332"/>
          </a:xfrm>
          <a:prstGeom prst="rect">
            <a:avLst/>
          </a:prstGeom>
          <a:noFill/>
        </p:spPr>
        <p:txBody>
          <a:bodyPr wrap="none" rtlCol="0">
            <a:spAutoFit/>
          </a:bodyPr>
          <a:lstStyle/>
          <a:p>
            <a:r>
              <a:rPr lang="en-US" dirty="0"/>
              <a:t>2014 (150k)</a:t>
            </a:r>
          </a:p>
        </p:txBody>
      </p:sp>
    </p:spTree>
    <p:extLst>
      <p:ext uri="{BB962C8B-B14F-4D97-AF65-F5344CB8AC3E}">
        <p14:creationId xmlns:p14="http://schemas.microsoft.com/office/powerpoint/2010/main" val="980943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sample sizes</a:t>
            </a:r>
          </a:p>
        </p:txBody>
      </p:sp>
      <p:sp>
        <p:nvSpPr>
          <p:cNvPr id="3" name="Content Placeholder 2"/>
          <p:cNvSpPr>
            <a:spLocks noGrp="1"/>
          </p:cNvSpPr>
          <p:nvPr>
            <p:ph idx="1"/>
          </p:nvPr>
        </p:nvSpPr>
        <p:spPr/>
        <p:txBody>
          <a:bodyPr/>
          <a:lstStyle/>
          <a:p>
            <a:r>
              <a:rPr lang="en-US" dirty="0"/>
              <a:t>Study 1: 5000 samples, </a:t>
            </a:r>
            <a:r>
              <a:rPr lang="en-US" dirty="0" err="1"/>
              <a:t>Affymetrix</a:t>
            </a:r>
            <a:r>
              <a:rPr lang="en-US" dirty="0"/>
              <a:t> 5.0</a:t>
            </a:r>
          </a:p>
          <a:p>
            <a:endParaRPr lang="en-US" dirty="0"/>
          </a:p>
          <a:p>
            <a:r>
              <a:rPr lang="en-US" dirty="0"/>
              <a:t>Study 2: 8000 samples, </a:t>
            </a:r>
            <a:r>
              <a:rPr lang="en-US" dirty="0" err="1"/>
              <a:t>Illumina</a:t>
            </a:r>
            <a:r>
              <a:rPr lang="en-US" dirty="0"/>
              <a:t> 1M</a:t>
            </a:r>
          </a:p>
          <a:p>
            <a:endParaRPr lang="en-US" dirty="0"/>
          </a:p>
          <a:p>
            <a:r>
              <a:rPr lang="en-US" dirty="0"/>
              <a:t>Combined, study 1 and 2 only have 120,000 SNPs in common</a:t>
            </a:r>
          </a:p>
          <a:p>
            <a:endParaRPr lang="en-US" dirty="0"/>
          </a:p>
          <a:p>
            <a:r>
              <a:rPr lang="en-US" dirty="0"/>
              <a:t>For those SNPs, the sample size is 13000</a:t>
            </a:r>
          </a:p>
          <a:p>
            <a:endParaRPr lang="en-US" dirty="0"/>
          </a:p>
          <a:p>
            <a:r>
              <a:rPr lang="en-US" dirty="0"/>
              <a:t>If we impute both datasets to the same reference panel then every SNP can be meta-</a:t>
            </a:r>
            <a:r>
              <a:rPr lang="en-US" dirty="0" err="1"/>
              <a:t>analysed</a:t>
            </a:r>
            <a:r>
              <a:rPr lang="en-US" dirty="0"/>
              <a:t> with a sample size of 13000</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3889091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0"/>
            <a:ext cx="7589520" cy="514320"/>
          </a:xfrm>
        </p:spPr>
        <p:txBody>
          <a:bodyPr/>
          <a:lstStyle/>
          <a:p>
            <a:r>
              <a:rPr lang="en-GB" dirty="0"/>
              <a:t>Meta-analysis</a:t>
            </a:r>
          </a:p>
        </p:txBody>
      </p:sp>
      <p:sp>
        <p:nvSpPr>
          <p:cNvPr id="9" name="Picture Placeholder 8"/>
          <p:cNvSpPr>
            <a:spLocks noGrp="1"/>
          </p:cNvSpPr>
          <p:nvPr>
            <p:ph type="pic" idx="1"/>
          </p:nvPr>
        </p:nvSpPr>
        <p:spPr>
          <a:noFill/>
        </p:spPr>
      </p:sp>
      <p:sp>
        <p:nvSpPr>
          <p:cNvPr id="8" name="Text Placeholder 7"/>
          <p:cNvSpPr>
            <a:spLocks noGrp="1"/>
          </p:cNvSpPr>
          <p:nvPr>
            <p:ph type="body" sz="half" idx="2"/>
          </p:nvPr>
        </p:nvSpPr>
        <p:spPr>
          <a:xfrm>
            <a:off x="822959" y="5661248"/>
            <a:ext cx="7589520" cy="840136"/>
          </a:xfrm>
        </p:spPr>
        <p:txBody>
          <a:bodyPr>
            <a:normAutofit lnSpcReduction="10000"/>
          </a:bodyPr>
          <a:lstStyle/>
          <a:p>
            <a:pPr marL="285737" indent="-285737">
              <a:buFont typeface="Arial" panose="020B0604020202020204" pitchFamily="34" charset="0"/>
              <a:buChar char="•"/>
            </a:pPr>
            <a:r>
              <a:rPr lang="en-US" sz="1400" dirty="0"/>
              <a:t>A meta-analysis of genome-wide association data in 31,211 participants of European ancestry from nine large studies</a:t>
            </a:r>
          </a:p>
          <a:p>
            <a:pPr marL="285737" indent="-285737">
              <a:buFont typeface="Arial" panose="020B0604020202020204" pitchFamily="34" charset="0"/>
              <a:buChar char="•"/>
            </a:pPr>
            <a:r>
              <a:rPr lang="en-GB" sz="1400" dirty="0"/>
              <a:t>Studies used various DNA arrays to generate genotype data but all imputed to </a:t>
            </a:r>
            <a:r>
              <a:rPr lang="en-US" sz="1400" dirty="0"/>
              <a:t>approximately 2.5 million SNPs described in the </a:t>
            </a:r>
            <a:r>
              <a:rPr lang="en-US" sz="1400" dirty="0" err="1"/>
              <a:t>HapMap</a:t>
            </a:r>
            <a:r>
              <a:rPr lang="en-US" dirty="0"/>
              <a:t>.</a:t>
            </a:r>
            <a:endParaRPr lang="en-GB" dirty="0"/>
          </a:p>
        </p:txBody>
      </p:sp>
      <p:sp>
        <p:nvSpPr>
          <p:cNvPr id="11" name="Footer Placeholder 4"/>
          <p:cNvSpPr>
            <a:spLocks noGrp="1"/>
          </p:cNvSpPr>
          <p:nvPr>
            <p:ph type="ftr" sz="quarter" idx="11"/>
          </p:nvPr>
        </p:nvSpPr>
        <p:spPr>
          <a:xfrm>
            <a:off x="3059832" y="6573394"/>
            <a:ext cx="4176464" cy="261689"/>
          </a:xfrm>
        </p:spPr>
        <p:txBody>
          <a:bodyPr/>
          <a:lstStyle/>
          <a:p>
            <a:r>
              <a:rPr lang="en-GB" dirty="0"/>
              <a:t>SSCM Short Course in Genetic Epidemiology Imputation: Three advantages of imputation</a:t>
            </a:r>
          </a:p>
        </p:txBody>
      </p:sp>
      <p:pic>
        <p:nvPicPr>
          <p:cNvPr id="2050" name="Picture 2" descr="Forest plots for plaque SNP associ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7037"/>
            <a:ext cx="7001112" cy="4492257"/>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7730449" y="4652815"/>
            <a:ext cx="1402459" cy="215444"/>
          </a:xfrm>
          <a:prstGeom prst="rect">
            <a:avLst/>
          </a:prstGeom>
          <a:noFill/>
        </p:spPr>
        <p:txBody>
          <a:bodyPr wrap="square" rtlCol="0">
            <a:spAutoFit/>
          </a:bodyPr>
          <a:lstStyle/>
          <a:p>
            <a:r>
              <a:rPr lang="en-GB" sz="800" dirty="0">
                <a:solidFill>
                  <a:srgbClr val="404040"/>
                </a:solidFill>
              </a:rPr>
              <a:t>(</a:t>
            </a:r>
            <a:r>
              <a:rPr lang="en-GB" sz="800" dirty="0" err="1">
                <a:solidFill>
                  <a:srgbClr val="404040"/>
                </a:solidFill>
              </a:rPr>
              <a:t>Bis</a:t>
            </a:r>
            <a:r>
              <a:rPr lang="en-GB" sz="800" dirty="0">
                <a:solidFill>
                  <a:srgbClr val="404040"/>
                </a:solidFill>
              </a:rPr>
              <a:t> et al., 2011)</a:t>
            </a:r>
          </a:p>
        </p:txBody>
      </p:sp>
    </p:spTree>
    <p:extLst>
      <p:ext uri="{BB962C8B-B14F-4D97-AF65-F5344CB8AC3E}">
        <p14:creationId xmlns:p14="http://schemas.microsoft.com/office/powerpoint/2010/main" val="573707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Finding the causal variant</a:t>
            </a:r>
          </a:p>
        </p:txBody>
      </p:sp>
      <p:sp>
        <p:nvSpPr>
          <p:cNvPr id="3" name="Content Placeholder 2"/>
          <p:cNvSpPr>
            <a:spLocks noGrp="1"/>
          </p:cNvSpPr>
          <p:nvPr>
            <p:ph idx="1"/>
          </p:nvPr>
        </p:nvSpPr>
        <p:spPr/>
        <p:txBody>
          <a:bodyPr>
            <a:normAutofit/>
          </a:bodyPr>
          <a:lstStyle/>
          <a:p>
            <a:r>
              <a:rPr lang="en-GB" dirty="0"/>
              <a:t>After imputation, consider that all common variants will be present in your data</a:t>
            </a:r>
          </a:p>
          <a:p>
            <a:r>
              <a:rPr lang="en-GB" dirty="0"/>
              <a:t>This suggests that for many associations the </a:t>
            </a:r>
            <a:r>
              <a:rPr lang="en-GB" b="1" dirty="0"/>
              <a:t>causal variant</a:t>
            </a:r>
            <a:r>
              <a:rPr lang="en-GB" dirty="0"/>
              <a:t> will be there</a:t>
            </a:r>
          </a:p>
          <a:p>
            <a:endParaRPr lang="en-GB" dirty="0"/>
          </a:p>
          <a:p>
            <a:r>
              <a:rPr lang="en-GB" dirty="0"/>
              <a:t>Many approaches exist to try to infer the causal variant, and also the relevant gene</a:t>
            </a:r>
          </a:p>
          <a:p>
            <a:endParaRPr lang="en-GB" dirty="0"/>
          </a:p>
          <a:p>
            <a:r>
              <a:rPr lang="en-GB" dirty="0"/>
              <a:t>Note that it is not as straightforward as finding the SNP with the lowest p-value</a:t>
            </a:r>
          </a:p>
          <a:p>
            <a:r>
              <a:rPr lang="en-GB" dirty="0"/>
              <a:t>- The causal variant might have lower imputation accuracy</a:t>
            </a:r>
          </a:p>
          <a:p>
            <a:r>
              <a:rPr lang="en-GB" dirty="0"/>
              <a:t>- There might be many SNPs in high LD with the causal variant</a:t>
            </a:r>
          </a:p>
          <a:p>
            <a:r>
              <a:rPr lang="en-GB" dirty="0"/>
              <a:t>- Winner’s curse could make one of those other SNPs have a larger effect size</a:t>
            </a:r>
          </a:p>
          <a:p>
            <a:endParaRPr lang="en-GB" dirty="0"/>
          </a:p>
          <a:p>
            <a:r>
              <a:rPr lang="en-GB" dirty="0"/>
              <a:t>Useful to use external information e.g. variant effect predictions, transcription factor binding sites, etc.</a:t>
            </a:r>
          </a:p>
        </p:txBody>
      </p:sp>
      <p:sp>
        <p:nvSpPr>
          <p:cNvPr id="6" name="Footer Placeholder 4"/>
          <p:cNvSpPr>
            <a:spLocks noGrp="1"/>
          </p:cNvSpPr>
          <p:nvPr>
            <p:ph type="ftr" sz="quarter" idx="11"/>
          </p:nvPr>
        </p:nvSpPr>
        <p:spPr>
          <a:xfrm>
            <a:off x="3059832" y="6492876"/>
            <a:ext cx="4176464" cy="365125"/>
          </a:xfrm>
        </p:spPr>
        <p:txBody>
          <a:bodyPr/>
          <a:lstStyle/>
          <a:p>
            <a:r>
              <a:rPr lang="en-GB" dirty="0"/>
              <a:t>SSCM Short Course in Genetic Epidemiology Imputation: Three advantages of imputation</a:t>
            </a:r>
          </a:p>
        </p:txBody>
      </p:sp>
    </p:spTree>
    <p:extLst>
      <p:ext uri="{BB962C8B-B14F-4D97-AF65-F5344CB8AC3E}">
        <p14:creationId xmlns:p14="http://schemas.microsoft.com/office/powerpoint/2010/main" val="3855019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2"/>
            <a:ext cx="7589520" cy="508577"/>
          </a:xfrm>
        </p:spPr>
        <p:txBody>
          <a:bodyPr/>
          <a:lstStyle/>
          <a:p>
            <a:r>
              <a:rPr lang="en-GB" dirty="0"/>
              <a:t>Fine-map association</a:t>
            </a:r>
          </a:p>
        </p:txBody>
      </p:sp>
      <p:sp>
        <p:nvSpPr>
          <p:cNvPr id="7" name="Picture Placeholder 6"/>
          <p:cNvSpPr>
            <a:spLocks noGrp="1"/>
          </p:cNvSpPr>
          <p:nvPr>
            <p:ph type="pic" idx="1"/>
          </p:nvPr>
        </p:nvSpPr>
        <p:spPr>
          <a:noFill/>
        </p:spPr>
      </p:sp>
      <p:sp>
        <p:nvSpPr>
          <p:cNvPr id="8" name="Text Placeholder 7"/>
          <p:cNvSpPr>
            <a:spLocks noGrp="1"/>
          </p:cNvSpPr>
          <p:nvPr>
            <p:ph type="body" sz="half" idx="2"/>
          </p:nvPr>
        </p:nvSpPr>
        <p:spPr>
          <a:xfrm>
            <a:off x="822959" y="5583499"/>
            <a:ext cx="7589520" cy="917887"/>
          </a:xfrm>
        </p:spPr>
        <p:txBody>
          <a:bodyPr/>
          <a:lstStyle/>
          <a:p>
            <a:pPr marL="285737" indent="-285737">
              <a:buFont typeface="Arial" panose="020B0604020202020204" pitchFamily="34" charset="0"/>
              <a:buChar char="•"/>
            </a:pPr>
            <a:r>
              <a:rPr lang="en-US" dirty="0" err="1"/>
              <a:t>Wellcome</a:t>
            </a:r>
            <a:r>
              <a:rPr lang="en-US" dirty="0"/>
              <a:t> Trust Case Control Consortium (WTCCC) Phase I genotype data was re-analyzed after imputation using the 1000 genomes as reference</a:t>
            </a:r>
          </a:p>
          <a:p>
            <a:pPr marL="285737" indent="-285737">
              <a:buFont typeface="Arial" panose="020B0604020202020204" pitchFamily="34" charset="0"/>
              <a:buChar char="•"/>
            </a:pPr>
            <a:r>
              <a:rPr lang="en-US" dirty="0"/>
              <a:t>Identifies two “new” associations which were already confirmed in other studies</a:t>
            </a:r>
            <a:endParaRPr lang="en-GB" dirty="0"/>
          </a:p>
        </p:txBody>
      </p:sp>
      <p:sp>
        <p:nvSpPr>
          <p:cNvPr id="10" name="Footer Placeholder 4"/>
          <p:cNvSpPr>
            <a:spLocks noGrp="1"/>
          </p:cNvSpPr>
          <p:nvPr>
            <p:ph type="ftr" sz="quarter" idx="11"/>
          </p:nvPr>
        </p:nvSpPr>
        <p:spPr>
          <a:xfrm>
            <a:off x="2987824" y="6453336"/>
            <a:ext cx="4464496" cy="365125"/>
          </a:xfrm>
        </p:spPr>
        <p:txBody>
          <a:bodyPr/>
          <a:lstStyle/>
          <a:p>
            <a:r>
              <a:rPr lang="en-GB" dirty="0"/>
              <a:t>SSCM Short Course in Genetic Epidemiology Imputation: Three advantages of imputation</a:t>
            </a:r>
          </a:p>
        </p:txBody>
      </p:sp>
      <p:pic>
        <p:nvPicPr>
          <p:cNvPr id="9" name="Picture 8"/>
          <p:cNvPicPr>
            <a:picLocks noChangeAspect="1"/>
          </p:cNvPicPr>
          <p:nvPr/>
        </p:nvPicPr>
        <p:blipFill rotWithShape="1">
          <a:blip r:embed="rId3"/>
          <a:srcRect l="19120" t="11287" r="20451" b="22950"/>
          <a:stretch/>
        </p:blipFill>
        <p:spPr>
          <a:xfrm>
            <a:off x="1331642" y="99837"/>
            <a:ext cx="6325007" cy="4302067"/>
          </a:xfrm>
          <a:prstGeom prst="rect">
            <a:avLst/>
          </a:prstGeom>
        </p:spPr>
      </p:pic>
      <p:sp>
        <p:nvSpPr>
          <p:cNvPr id="11" name="TextBox 10"/>
          <p:cNvSpPr txBox="1"/>
          <p:nvPr/>
        </p:nvSpPr>
        <p:spPr>
          <a:xfrm>
            <a:off x="7524328" y="4653135"/>
            <a:ext cx="1704517" cy="215444"/>
          </a:xfrm>
          <a:prstGeom prst="rect">
            <a:avLst/>
          </a:prstGeom>
          <a:noFill/>
        </p:spPr>
        <p:txBody>
          <a:bodyPr wrap="square" rtlCol="0">
            <a:spAutoFit/>
          </a:bodyPr>
          <a:lstStyle/>
          <a:p>
            <a:r>
              <a:rPr lang="en-GB" sz="800" dirty="0">
                <a:solidFill>
                  <a:srgbClr val="404040"/>
                </a:solidFill>
              </a:rPr>
              <a:t>(Huang et al., 2012)</a:t>
            </a:r>
          </a:p>
        </p:txBody>
      </p:sp>
    </p:spTree>
    <p:extLst>
      <p:ext uri="{BB962C8B-B14F-4D97-AF65-F5344CB8AC3E}">
        <p14:creationId xmlns:p14="http://schemas.microsoft.com/office/powerpoint/2010/main" val="2823552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HapMap2, 1000 Genomes, HRC</a:t>
            </a:r>
          </a:p>
        </p:txBody>
      </p:sp>
      <p:pic>
        <p:nvPicPr>
          <p:cNvPr id="6" name="Picture Placeholder 5" descr="ng.3643-F2.jpg"/>
          <p:cNvPicPr>
            <a:picLocks noGrp="1" noChangeAspect="1"/>
          </p:cNvPicPr>
          <p:nvPr>
            <p:ph idx="1"/>
          </p:nvPr>
        </p:nvPicPr>
        <p:blipFill>
          <a:blip r:embed="rId2">
            <a:extLst>
              <a:ext uri="{28A0092B-C50C-407E-A947-70E740481C1C}">
                <a14:useLocalDpi xmlns:a14="http://schemas.microsoft.com/office/drawing/2010/main" val="0"/>
              </a:ext>
            </a:extLst>
          </a:blip>
          <a:srcRect t="-57188" b="-57188"/>
          <a:stretch>
            <a:fillRect/>
          </a:stretch>
        </p:blipFill>
        <p:spPr/>
      </p:pic>
      <p:sp>
        <p:nvSpPr>
          <p:cNvPr id="5" name="Footer Placeholder 4"/>
          <p:cNvSpPr>
            <a:spLocks noGrp="1"/>
          </p:cNvSpPr>
          <p:nvPr>
            <p:ph type="ftr" sz="quarter" idx="11"/>
          </p:nvPr>
        </p:nvSpPr>
        <p:spPr/>
        <p:txBody>
          <a:bodyPr/>
          <a:lstStyle/>
          <a:p>
            <a:r>
              <a:rPr lang="en-GB"/>
              <a:t>Imputation:</a:t>
            </a:r>
          </a:p>
        </p:txBody>
      </p:sp>
      <p:sp>
        <p:nvSpPr>
          <p:cNvPr id="8" name="TextBox 7"/>
          <p:cNvSpPr txBox="1"/>
          <p:nvPr/>
        </p:nvSpPr>
        <p:spPr>
          <a:xfrm>
            <a:off x="611562" y="5517232"/>
            <a:ext cx="7096815" cy="369332"/>
          </a:xfrm>
          <a:prstGeom prst="rect">
            <a:avLst/>
          </a:prstGeom>
          <a:noFill/>
        </p:spPr>
        <p:txBody>
          <a:bodyPr wrap="none" rtlCol="0">
            <a:spAutoFit/>
          </a:bodyPr>
          <a:lstStyle/>
          <a:p>
            <a:r>
              <a:rPr lang="en-US" dirty="0"/>
              <a:t>Association signal for the α1-antitrypsin phenotype at the SERPINA1 locus</a:t>
            </a:r>
          </a:p>
        </p:txBody>
      </p:sp>
    </p:spTree>
    <p:extLst>
      <p:ext uri="{BB962C8B-B14F-4D97-AF65-F5344CB8AC3E}">
        <p14:creationId xmlns:p14="http://schemas.microsoft.com/office/powerpoint/2010/main" val="246956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 to finding significant associations?</a:t>
            </a:r>
          </a:p>
        </p:txBody>
      </p:sp>
      <p:pic>
        <p:nvPicPr>
          <p:cNvPr id="5" name="Content Placeholder 4" descr="Manhattan_Plot.png"/>
          <p:cNvPicPr>
            <a:picLocks noGrp="1" noChangeAspect="1"/>
          </p:cNvPicPr>
          <p:nvPr>
            <p:ph idx="1"/>
          </p:nvPr>
        </p:nvPicPr>
        <p:blipFill>
          <a:blip r:embed="rId2">
            <a:extLst>
              <a:ext uri="{28A0092B-C50C-407E-A947-70E740481C1C}">
                <a14:useLocalDpi xmlns:a14="http://schemas.microsoft.com/office/drawing/2010/main" val="0"/>
              </a:ext>
            </a:extLst>
          </a:blip>
          <a:srcRect t="-30294" b="-30294"/>
          <a:stretch>
            <a:fillRect/>
          </a:stretch>
        </p:blipFill>
        <p:spPr/>
      </p:pic>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3012967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E92B-52BE-DC4D-BC8B-D5872C5D3340}"/>
              </a:ext>
            </a:extLst>
          </p:cNvPr>
          <p:cNvSpPr>
            <a:spLocks noGrp="1"/>
          </p:cNvSpPr>
          <p:nvPr>
            <p:ph type="title"/>
          </p:nvPr>
        </p:nvSpPr>
        <p:spPr/>
        <p:txBody>
          <a:bodyPr>
            <a:normAutofit fontScale="90000"/>
          </a:bodyPr>
          <a:lstStyle/>
          <a:p>
            <a:r>
              <a:rPr lang="en-US" dirty="0"/>
              <a:t>Imputation makes sure all studies have the same variants</a:t>
            </a:r>
          </a:p>
        </p:txBody>
      </p:sp>
      <p:pic>
        <p:nvPicPr>
          <p:cNvPr id="6" name="Content Placeholder 5">
            <a:extLst>
              <a:ext uri="{FF2B5EF4-FFF2-40B4-BE49-F238E27FC236}">
                <a16:creationId xmlns:a16="http://schemas.microsoft.com/office/drawing/2014/main" id="{30E0790B-67A2-194A-A9E0-C17BE2FA4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832" y="908050"/>
            <a:ext cx="6114335" cy="5400675"/>
          </a:xfrm>
        </p:spPr>
      </p:pic>
      <p:sp>
        <p:nvSpPr>
          <p:cNvPr id="4" name="Footer Placeholder 3">
            <a:extLst>
              <a:ext uri="{FF2B5EF4-FFF2-40B4-BE49-F238E27FC236}">
                <a16:creationId xmlns:a16="http://schemas.microsoft.com/office/drawing/2014/main" id="{C67FF521-473E-1949-B34D-1DD0022A9EBC}"/>
              </a:ext>
            </a:extLst>
          </p:cNvPr>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3560544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Final words</a:t>
            </a:r>
          </a:p>
        </p:txBody>
      </p:sp>
      <p:sp>
        <p:nvSpPr>
          <p:cNvPr id="7" name="Content Placeholder 6"/>
          <p:cNvSpPr>
            <a:spLocks noGrp="1"/>
          </p:cNvSpPr>
          <p:nvPr>
            <p:ph idx="1"/>
          </p:nvPr>
        </p:nvSpPr>
        <p:spPr/>
        <p:txBody>
          <a:bodyPr/>
          <a:lstStyle/>
          <a:p>
            <a:endParaRPr lang="en-US" dirty="0"/>
          </a:p>
          <a:p>
            <a:r>
              <a:rPr lang="en-US" dirty="0"/>
              <a:t>Perhaps most important value of imputation is that it allows many different studies to be used together – very much a practical solution</a:t>
            </a:r>
          </a:p>
          <a:p>
            <a:endParaRPr lang="en-US" dirty="0"/>
          </a:p>
          <a:p>
            <a:r>
              <a:rPr lang="en-US" dirty="0"/>
              <a:t>Also – consider the possibility that (for common variants) it is almost always the case that the </a:t>
            </a:r>
            <a:r>
              <a:rPr lang="en-US" b="1" dirty="0"/>
              <a:t>causal variant of an association is amongst your SNPs</a:t>
            </a:r>
          </a:p>
        </p:txBody>
      </p:sp>
      <p:sp>
        <p:nvSpPr>
          <p:cNvPr id="5" name="Footer Placeholder 4"/>
          <p:cNvSpPr>
            <a:spLocks noGrp="1"/>
          </p:cNvSpPr>
          <p:nvPr>
            <p:ph type="ftr" sz="quarter" idx="11"/>
          </p:nvPr>
        </p:nvSpPr>
        <p:spPr/>
        <p:txBody>
          <a:bodyPr/>
          <a:lstStyle/>
          <a:p>
            <a:r>
              <a:rPr lang="en-GB"/>
              <a:t>Imputation:</a:t>
            </a:r>
          </a:p>
        </p:txBody>
      </p:sp>
    </p:spTree>
    <p:extLst>
      <p:ext uri="{BB962C8B-B14F-4D97-AF65-F5344CB8AC3E}">
        <p14:creationId xmlns:p14="http://schemas.microsoft.com/office/powerpoint/2010/main" val="424806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normAutofit fontScale="55000" lnSpcReduction="20000"/>
          </a:bodyPr>
          <a:lstStyle/>
          <a:p>
            <a:pPr marL="457178" indent="-457178">
              <a:buFont typeface="+mj-lt"/>
              <a:buAutoNum type="arabicPeriod"/>
            </a:pPr>
            <a:r>
              <a:rPr lang="en-US" dirty="0" err="1"/>
              <a:t>Marchini</a:t>
            </a:r>
            <a:r>
              <a:rPr lang="en-US" dirty="0"/>
              <a:t>, J., and Howie, B. (2010). Genotype imputation for genome-wide association studies. Nature reviews Genetics</a:t>
            </a:r>
            <a:r>
              <a:rPr lang="en-US" i="1" dirty="0"/>
              <a:t> 11</a:t>
            </a:r>
            <a:r>
              <a:rPr lang="en-US" dirty="0"/>
              <a:t>, 499-511.</a:t>
            </a:r>
            <a:endParaRPr lang="en-GB" i="1" dirty="0"/>
          </a:p>
          <a:p>
            <a:pPr marL="457178" indent="-457178">
              <a:buFont typeface="+mj-lt"/>
              <a:buAutoNum type="arabicPeriod"/>
            </a:pPr>
            <a:r>
              <a:rPr lang="en-US" dirty="0"/>
              <a:t>Huang, J., </a:t>
            </a:r>
            <a:r>
              <a:rPr lang="en-US" dirty="0" err="1"/>
              <a:t>Ellinghaus</a:t>
            </a:r>
            <a:r>
              <a:rPr lang="en-US" dirty="0"/>
              <a:t>, D., Franke, A., Howie, B., and Li, Y. (2012). 1000 Genomes-based imputation identifies novel and refined associations for the </a:t>
            </a:r>
            <a:r>
              <a:rPr lang="en-US" dirty="0" err="1"/>
              <a:t>Wellcome</a:t>
            </a:r>
            <a:r>
              <a:rPr lang="en-US" dirty="0"/>
              <a:t> Trust Case Control Consortium phase 1 Data. European journal of human genetics : EJHG</a:t>
            </a:r>
            <a:r>
              <a:rPr lang="en-US" i="1" dirty="0"/>
              <a:t> 20</a:t>
            </a:r>
            <a:r>
              <a:rPr lang="en-US" dirty="0"/>
              <a:t>, 801-805.</a:t>
            </a:r>
          </a:p>
          <a:p>
            <a:pPr marL="457178" indent="-457178">
              <a:buFont typeface="+mj-lt"/>
              <a:buAutoNum type="arabicPeriod"/>
            </a:pPr>
            <a:r>
              <a:rPr lang="en-US" dirty="0" err="1"/>
              <a:t>Hindorff</a:t>
            </a:r>
            <a:r>
              <a:rPr lang="en-US" dirty="0"/>
              <a:t>, L.A., </a:t>
            </a:r>
            <a:r>
              <a:rPr lang="en-US" dirty="0" err="1"/>
              <a:t>Sethupathy</a:t>
            </a:r>
            <a:r>
              <a:rPr lang="en-US" dirty="0"/>
              <a:t>, P., </a:t>
            </a:r>
            <a:r>
              <a:rPr lang="en-US" dirty="0" err="1"/>
              <a:t>Junkins</a:t>
            </a:r>
            <a:r>
              <a:rPr lang="en-US" dirty="0"/>
              <a:t>, H.A., Ramos, E.M., Mehta, J.P., Collins, F.S., and </a:t>
            </a:r>
            <a:r>
              <a:rPr lang="en-US" dirty="0" err="1"/>
              <a:t>Manolio</a:t>
            </a:r>
            <a:r>
              <a:rPr lang="en-US" dirty="0"/>
              <a:t>, T.A. (2009). Potential etiologic and functional implications of genome-wide association loci for human diseases and traits. Proceedings of the National Academy of Sciences of the United States of America</a:t>
            </a:r>
            <a:r>
              <a:rPr lang="en-US" i="1" dirty="0"/>
              <a:t> 106</a:t>
            </a:r>
            <a:r>
              <a:rPr lang="en-US" dirty="0"/>
              <a:t>, 9362-9367.</a:t>
            </a:r>
          </a:p>
          <a:p>
            <a:pPr marL="457178" indent="-457178">
              <a:buFont typeface="+mj-lt"/>
              <a:buAutoNum type="arabicPeriod"/>
            </a:pPr>
            <a:r>
              <a:rPr lang="en-US" dirty="0"/>
              <a:t>Spencer, C.C., Su, Z., Donnelly, P., and </a:t>
            </a:r>
            <a:r>
              <a:rPr lang="en-US" dirty="0" err="1"/>
              <a:t>Marchini</a:t>
            </a:r>
            <a:r>
              <a:rPr lang="en-US" dirty="0"/>
              <a:t>, J. (2009). Designing genome-wide association studies: sample size, power, imputation, and the choice of genotyping chip. </a:t>
            </a:r>
            <a:r>
              <a:rPr lang="en-US" dirty="0" err="1"/>
              <a:t>PLoS</a:t>
            </a:r>
            <a:r>
              <a:rPr lang="en-US" dirty="0"/>
              <a:t> genetics</a:t>
            </a:r>
            <a:r>
              <a:rPr lang="en-US" i="1" dirty="0"/>
              <a:t> 5</a:t>
            </a:r>
            <a:r>
              <a:rPr lang="en-US" dirty="0"/>
              <a:t>, e1000477.</a:t>
            </a:r>
          </a:p>
          <a:p>
            <a:pPr marL="457178" indent="-457178">
              <a:buFont typeface="+mj-lt"/>
              <a:buAutoNum type="arabicPeriod"/>
            </a:pPr>
            <a:r>
              <a:rPr lang="en-US" dirty="0" err="1"/>
              <a:t>Bis</a:t>
            </a:r>
            <a:r>
              <a:rPr lang="en-US" dirty="0"/>
              <a:t>, J.C., </a:t>
            </a:r>
            <a:r>
              <a:rPr lang="en-US" dirty="0" err="1"/>
              <a:t>Kavousi</a:t>
            </a:r>
            <a:r>
              <a:rPr lang="en-US" dirty="0"/>
              <a:t>, M., </a:t>
            </a:r>
            <a:r>
              <a:rPr lang="en-US" dirty="0" err="1"/>
              <a:t>Franceschini</a:t>
            </a:r>
            <a:r>
              <a:rPr lang="en-US" dirty="0"/>
              <a:t>, N., Isaacs, A., </a:t>
            </a:r>
            <a:r>
              <a:rPr lang="en-US" dirty="0" err="1"/>
              <a:t>Abecasis</a:t>
            </a:r>
            <a:r>
              <a:rPr lang="en-US" dirty="0"/>
              <a:t>, G.R., </a:t>
            </a:r>
            <a:r>
              <a:rPr lang="en-US" dirty="0" err="1"/>
              <a:t>Schminke</a:t>
            </a:r>
            <a:r>
              <a:rPr lang="en-US" dirty="0"/>
              <a:t>, U., Post, W.S., Smith, A.V., </a:t>
            </a:r>
            <a:r>
              <a:rPr lang="en-US" dirty="0" err="1"/>
              <a:t>Cupples</a:t>
            </a:r>
            <a:r>
              <a:rPr lang="en-US" dirty="0"/>
              <a:t>, L.A., Markus, H.S.</a:t>
            </a:r>
            <a:r>
              <a:rPr lang="en-US" i="1" dirty="0"/>
              <a:t>, et al.</a:t>
            </a:r>
            <a:r>
              <a:rPr lang="en-US" dirty="0"/>
              <a:t> (2011). Meta-analysis of genome-wide association studies from the CHARGE consortium identifies common variants associated with carotid intima media thickness and plaque. Nature genetics</a:t>
            </a:r>
            <a:r>
              <a:rPr lang="en-US" i="1" dirty="0"/>
              <a:t> 43</a:t>
            </a:r>
            <a:r>
              <a:rPr lang="en-US" dirty="0"/>
              <a:t>, 940-947.</a:t>
            </a:r>
            <a:endParaRPr lang="en-US" i="1" dirty="0"/>
          </a:p>
          <a:p>
            <a:pPr marL="457178" indent="-457178">
              <a:buFont typeface="+mj-lt"/>
              <a:buAutoNum type="arabicPeriod"/>
            </a:pPr>
            <a:r>
              <a:rPr lang="en-US" dirty="0"/>
              <a:t>International </a:t>
            </a:r>
            <a:r>
              <a:rPr lang="en-US" dirty="0" err="1"/>
              <a:t>HapMap</a:t>
            </a:r>
            <a:r>
              <a:rPr lang="en-US" dirty="0"/>
              <a:t>, C. (2005). A haplotype map of the human genome. Nature</a:t>
            </a:r>
            <a:r>
              <a:rPr lang="en-US" i="1" dirty="0"/>
              <a:t> 437</a:t>
            </a:r>
            <a:r>
              <a:rPr lang="en-US" dirty="0"/>
              <a:t>, 1299-1320.</a:t>
            </a:r>
          </a:p>
          <a:p>
            <a:pPr marL="457178" indent="-457178">
              <a:buFont typeface="+mj-lt"/>
              <a:buAutoNum type="arabicPeriod"/>
            </a:pPr>
            <a:r>
              <a:rPr lang="en-GB" dirty="0"/>
              <a:t>Clark, A.G. (1990) Inference of haplotypes from PCR-amplified samples of diploid populations. </a:t>
            </a:r>
            <a:r>
              <a:rPr lang="en-GB" i="1" dirty="0" err="1"/>
              <a:t>Mol</a:t>
            </a:r>
            <a:r>
              <a:rPr lang="en-GB" i="1" dirty="0"/>
              <a:t> </a:t>
            </a:r>
            <a:r>
              <a:rPr lang="en-GB" i="1" dirty="0" err="1"/>
              <a:t>Biol</a:t>
            </a:r>
            <a:r>
              <a:rPr lang="en-GB" i="1" dirty="0"/>
              <a:t> </a:t>
            </a:r>
            <a:r>
              <a:rPr lang="en-GB" i="1" dirty="0" err="1"/>
              <a:t>Evol</a:t>
            </a:r>
            <a:r>
              <a:rPr lang="en-GB" dirty="0"/>
              <a:t>, </a:t>
            </a:r>
            <a:r>
              <a:rPr lang="en-GB" b="1" dirty="0"/>
              <a:t>7</a:t>
            </a:r>
            <a:r>
              <a:rPr lang="en-GB" dirty="0"/>
              <a:t>, 111-122.</a:t>
            </a:r>
          </a:p>
          <a:p>
            <a:pPr marL="457178" indent="-457178">
              <a:buFont typeface="+mj-lt"/>
              <a:buAutoNum type="arabicPeriod"/>
            </a:pPr>
            <a:r>
              <a:rPr lang="en-GB" dirty="0" err="1"/>
              <a:t>Excoffier</a:t>
            </a:r>
            <a:r>
              <a:rPr lang="en-GB" dirty="0"/>
              <a:t>, L. and </a:t>
            </a:r>
            <a:r>
              <a:rPr lang="en-GB" dirty="0" err="1"/>
              <a:t>Slatkin</a:t>
            </a:r>
            <a:r>
              <a:rPr lang="en-GB" dirty="0"/>
              <a:t>, M. (1995) Maximum-likelihood estimation of molecular haplotype frequencies in a diploid population. </a:t>
            </a:r>
            <a:r>
              <a:rPr lang="en-GB" i="1" dirty="0" err="1"/>
              <a:t>Mol</a:t>
            </a:r>
            <a:r>
              <a:rPr lang="en-GB" i="1" dirty="0"/>
              <a:t> </a:t>
            </a:r>
            <a:r>
              <a:rPr lang="en-GB" i="1" dirty="0" err="1"/>
              <a:t>Biol</a:t>
            </a:r>
            <a:r>
              <a:rPr lang="en-GB" i="1" dirty="0"/>
              <a:t> </a:t>
            </a:r>
            <a:r>
              <a:rPr lang="en-GB" i="1" dirty="0" err="1"/>
              <a:t>Evol</a:t>
            </a:r>
            <a:r>
              <a:rPr lang="en-GB" dirty="0"/>
              <a:t>, </a:t>
            </a:r>
            <a:r>
              <a:rPr lang="en-GB" b="1" dirty="0"/>
              <a:t>12</a:t>
            </a:r>
            <a:r>
              <a:rPr lang="en-GB" dirty="0"/>
              <a:t>, 921-927.</a:t>
            </a:r>
            <a:endParaRPr lang="en-US" dirty="0"/>
          </a:p>
          <a:p>
            <a:pPr marL="457178" indent="-457178">
              <a:buFont typeface="+mj-lt"/>
              <a:buAutoNum type="arabicPeriod"/>
            </a:pPr>
            <a:r>
              <a:rPr lang="en-GB" dirty="0"/>
              <a:t>Huang, J., Howie, B., McCarthy, S., </a:t>
            </a:r>
            <a:r>
              <a:rPr lang="en-GB" dirty="0" err="1"/>
              <a:t>Memari</a:t>
            </a:r>
            <a:r>
              <a:rPr lang="en-GB" dirty="0"/>
              <a:t>, Y., Walter, K., Min, J.L., </a:t>
            </a:r>
            <a:r>
              <a:rPr lang="en-GB" dirty="0" err="1"/>
              <a:t>Danecek</a:t>
            </a:r>
            <a:r>
              <a:rPr lang="en-GB" dirty="0"/>
              <a:t>, P., </a:t>
            </a:r>
            <a:r>
              <a:rPr lang="en-GB" dirty="0" err="1"/>
              <a:t>Malerba</a:t>
            </a:r>
            <a:r>
              <a:rPr lang="en-GB" dirty="0"/>
              <a:t>, G., </a:t>
            </a:r>
            <a:r>
              <a:rPr lang="en-GB" dirty="0" err="1"/>
              <a:t>Trabetti</a:t>
            </a:r>
            <a:r>
              <a:rPr lang="en-GB" dirty="0"/>
              <a:t>, E., Zheng, H.F.</a:t>
            </a:r>
            <a:r>
              <a:rPr lang="en-GB" i="1" dirty="0"/>
              <a:t> et al.</a:t>
            </a:r>
            <a:r>
              <a:rPr lang="en-GB" dirty="0"/>
              <a:t> (2015) Improved imputation of low-frequency and rare variants using the UK10K haplotype reference panel. </a:t>
            </a:r>
            <a:r>
              <a:rPr lang="en-GB" i="1" dirty="0"/>
              <a:t>Nature communications</a:t>
            </a:r>
            <a:r>
              <a:rPr lang="en-GB" dirty="0"/>
              <a:t>, </a:t>
            </a:r>
            <a:r>
              <a:rPr lang="en-GB" b="1" dirty="0"/>
              <a:t>6</a:t>
            </a:r>
            <a:r>
              <a:rPr lang="en-GB" dirty="0"/>
              <a:t>, 8111.</a:t>
            </a:r>
            <a:endParaRPr lang="en-US" dirty="0"/>
          </a:p>
          <a:p>
            <a:pPr marL="457178" indent="-457178">
              <a:buFont typeface="+mj-lt"/>
              <a:buAutoNum type="arabicPeriod"/>
            </a:pPr>
            <a:r>
              <a:rPr lang="en-US" dirty="0"/>
              <a:t>Howie, B., </a:t>
            </a:r>
            <a:r>
              <a:rPr lang="en-US" dirty="0" err="1"/>
              <a:t>Marchini</a:t>
            </a:r>
            <a:r>
              <a:rPr lang="en-US" dirty="0"/>
              <a:t>, J., and Stephens, M. (2011). Genotype imputation with thousands of genomes. G3</a:t>
            </a:r>
            <a:r>
              <a:rPr lang="en-US" i="1" dirty="0"/>
              <a:t> 1</a:t>
            </a:r>
            <a:r>
              <a:rPr lang="en-US" dirty="0"/>
              <a:t>, 457-470.</a:t>
            </a:r>
            <a:endParaRPr lang="en-US" i="1" dirty="0"/>
          </a:p>
          <a:p>
            <a:pPr marL="457178" indent="-457178">
              <a:buFont typeface="+mj-lt"/>
              <a:buAutoNum type="arabicPeriod"/>
            </a:pPr>
            <a:r>
              <a:rPr lang="en-US" dirty="0"/>
              <a:t>International </a:t>
            </a:r>
            <a:r>
              <a:rPr lang="en-US" dirty="0" err="1"/>
              <a:t>HapMap</a:t>
            </a:r>
            <a:r>
              <a:rPr lang="en-US" dirty="0"/>
              <a:t>, C., </a:t>
            </a:r>
            <a:r>
              <a:rPr lang="en-US" dirty="0" err="1"/>
              <a:t>Altshuler</a:t>
            </a:r>
            <a:r>
              <a:rPr lang="en-US" dirty="0"/>
              <a:t>, D.M., Gibbs, R.A., </a:t>
            </a:r>
            <a:r>
              <a:rPr lang="en-US" dirty="0" err="1"/>
              <a:t>Peltonen</a:t>
            </a:r>
            <a:r>
              <a:rPr lang="en-US" dirty="0"/>
              <a:t>, L., </a:t>
            </a:r>
            <a:r>
              <a:rPr lang="en-US" dirty="0" err="1"/>
              <a:t>Altshuler</a:t>
            </a:r>
            <a:r>
              <a:rPr lang="en-US" dirty="0"/>
              <a:t>, D.M., Gibbs, R.A., </a:t>
            </a:r>
            <a:r>
              <a:rPr lang="en-US" dirty="0" err="1"/>
              <a:t>Peltonen</a:t>
            </a:r>
            <a:r>
              <a:rPr lang="en-US" dirty="0"/>
              <a:t>, L., </a:t>
            </a:r>
            <a:r>
              <a:rPr lang="en-US" dirty="0" err="1"/>
              <a:t>Dermitzakis</a:t>
            </a:r>
            <a:r>
              <a:rPr lang="en-US" dirty="0"/>
              <a:t>, E., </a:t>
            </a:r>
            <a:r>
              <a:rPr lang="en-US" dirty="0" err="1"/>
              <a:t>Schaffner</a:t>
            </a:r>
            <a:r>
              <a:rPr lang="en-US" dirty="0"/>
              <a:t>, S.F., Yu, F.</a:t>
            </a:r>
            <a:r>
              <a:rPr lang="en-US" i="1" dirty="0"/>
              <a:t>, et al.</a:t>
            </a:r>
            <a:r>
              <a:rPr lang="en-US" dirty="0"/>
              <a:t> (2010). Integrating common and rare genetic variation in diverse human populations. Nature</a:t>
            </a:r>
            <a:r>
              <a:rPr lang="en-US" i="1" dirty="0"/>
              <a:t> 467</a:t>
            </a:r>
            <a:r>
              <a:rPr lang="en-US" dirty="0"/>
              <a:t>, 52-58.</a:t>
            </a:r>
            <a:endParaRPr lang="en-GB" i="1" dirty="0"/>
          </a:p>
          <a:p>
            <a:pPr marL="457178" indent="-457178">
              <a:buFont typeface="+mj-lt"/>
              <a:buAutoNum type="arabicPeriod"/>
            </a:pPr>
            <a:r>
              <a:rPr lang="en-US" dirty="0"/>
              <a:t>McCarthy, M.I., </a:t>
            </a:r>
            <a:r>
              <a:rPr lang="en-US" dirty="0" err="1"/>
              <a:t>Abecasis</a:t>
            </a:r>
            <a:r>
              <a:rPr lang="en-US" dirty="0"/>
              <a:t>, G.R., </a:t>
            </a:r>
            <a:r>
              <a:rPr lang="en-US" dirty="0" err="1"/>
              <a:t>Cardon</a:t>
            </a:r>
            <a:r>
              <a:rPr lang="en-US" dirty="0"/>
              <a:t>, L.R., Goldstein, D.B., Little, J., Ioannidis, J.P., and Hirschhorn, J.N. (2008). Genome-wide association studies for complex traits: consensus, uncertainty and challenges. Nature reviews Genetics</a:t>
            </a:r>
            <a:r>
              <a:rPr lang="en-US" i="1" dirty="0"/>
              <a:t> 9</a:t>
            </a:r>
            <a:r>
              <a:rPr lang="en-US" dirty="0"/>
              <a:t>, 356-369.</a:t>
            </a:r>
          </a:p>
          <a:p>
            <a:pPr marL="457178" indent="-457178">
              <a:buFont typeface="+mj-lt"/>
              <a:buAutoNum type="arabicPeriod"/>
            </a:pPr>
            <a:r>
              <a:rPr lang="en-US" dirty="0" err="1"/>
              <a:t>Delaneau</a:t>
            </a:r>
            <a:r>
              <a:rPr lang="en-US" dirty="0"/>
              <a:t>, O., </a:t>
            </a:r>
            <a:r>
              <a:rPr lang="en-US" dirty="0" err="1"/>
              <a:t>Marchini</a:t>
            </a:r>
            <a:r>
              <a:rPr lang="en-US" dirty="0"/>
              <a:t>, J., Genomes Project, C., and Genomes Project, C. (2014). Integrating sequence and array data to create an improved 1000 Genomes Project haplotype reference panel. Nature communications</a:t>
            </a:r>
            <a:r>
              <a:rPr lang="en-US" i="1" dirty="0"/>
              <a:t> 5</a:t>
            </a:r>
            <a:r>
              <a:rPr lang="en-US" dirty="0"/>
              <a:t>, 3934.</a:t>
            </a:r>
            <a:endParaRPr lang="en-US" i="1" dirty="0"/>
          </a:p>
        </p:txBody>
      </p:sp>
      <p:sp>
        <p:nvSpPr>
          <p:cNvPr id="6" name="Footer Placeholder 4"/>
          <p:cNvSpPr>
            <a:spLocks noGrp="1"/>
          </p:cNvSpPr>
          <p:nvPr>
            <p:ph type="ftr" sz="quarter" idx="11"/>
          </p:nvPr>
        </p:nvSpPr>
        <p:spPr>
          <a:xfrm>
            <a:off x="1763688" y="6512644"/>
            <a:ext cx="6336704" cy="365125"/>
          </a:xfrm>
        </p:spPr>
        <p:txBody>
          <a:bodyPr/>
          <a:lstStyle/>
          <a:p>
            <a:r>
              <a:rPr lang="en-GB" dirty="0"/>
              <a:t>SSCM Short Course in Genetic Epidemiology Imputation: References</a:t>
            </a:r>
          </a:p>
        </p:txBody>
      </p:sp>
    </p:spTree>
    <p:extLst>
      <p:ext uri="{BB962C8B-B14F-4D97-AF65-F5344CB8AC3E}">
        <p14:creationId xmlns:p14="http://schemas.microsoft.com/office/powerpoint/2010/main" val="380677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R</a:t>
            </a:r>
            <a:r>
              <a:rPr lang="en-US" baseline="30000" dirty="0"/>
              <a:t>2</a:t>
            </a:r>
            <a:endParaRPr lang="en-US" dirty="0"/>
          </a:p>
        </p:txBody>
      </p:sp>
      <p:sp>
        <p:nvSpPr>
          <p:cNvPr id="3" name="Content Placeholder 2"/>
          <p:cNvSpPr>
            <a:spLocks noGrp="1"/>
          </p:cNvSpPr>
          <p:nvPr>
            <p:ph idx="1"/>
          </p:nvPr>
        </p:nvSpPr>
        <p:spPr/>
        <p:txBody>
          <a:bodyPr/>
          <a:lstStyle/>
          <a:p>
            <a:r>
              <a:rPr lang="en-US" dirty="0"/>
              <a:t>By the end of this lecture you will have seen the term R</a:t>
            </a:r>
            <a:r>
              <a:rPr lang="en-US" baseline="30000" dirty="0"/>
              <a:t>2</a:t>
            </a:r>
            <a:r>
              <a:rPr lang="en-US" dirty="0"/>
              <a:t> being used in at least three different contexts:</a:t>
            </a:r>
          </a:p>
          <a:p>
            <a:endParaRPr lang="en-US" dirty="0"/>
          </a:p>
          <a:p>
            <a:r>
              <a:rPr lang="en-US" dirty="0"/>
              <a:t>1. The extent of linkage disequilibrium between two SNPs</a:t>
            </a:r>
          </a:p>
          <a:p>
            <a:r>
              <a:rPr lang="en-US" dirty="0"/>
              <a:t>2. The squared correlation between two variables (also known as ‘variance explained’</a:t>
            </a:r>
          </a:p>
          <a:p>
            <a:r>
              <a:rPr lang="en-US" dirty="0"/>
              <a:t>3. The imputation accuracy of a SNP</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Tree>
    <p:extLst>
      <p:ext uri="{BB962C8B-B14F-4D97-AF65-F5344CB8AC3E}">
        <p14:creationId xmlns:p14="http://schemas.microsoft.com/office/powerpoint/2010/main" val="224914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explained</a:t>
            </a:r>
          </a:p>
        </p:txBody>
      </p:sp>
      <p:pic>
        <p:nvPicPr>
          <p:cNvPr id="5" name="Content Placeholder 4" descr="xcausesy1.png"/>
          <p:cNvPicPr>
            <a:picLocks noGrp="1" noChangeAspect="1"/>
          </p:cNvPicPr>
          <p:nvPr>
            <p:ph idx="1"/>
          </p:nvPr>
        </p:nvPicPr>
        <p:blipFill>
          <a:blip r:embed="rId2">
            <a:extLst>
              <a:ext uri="{28A0092B-C50C-407E-A947-70E740481C1C}">
                <a14:useLocalDpi xmlns:a14="http://schemas.microsoft.com/office/drawing/2010/main" val="0"/>
              </a:ext>
            </a:extLst>
          </a:blip>
          <a:srcRect t="-25675" b="-25675"/>
          <a:stretch>
            <a:fillRect/>
          </a:stretch>
        </p:blipFill>
        <p:spPr/>
      </p:pic>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sp>
        <p:nvSpPr>
          <p:cNvPr id="6" name="TextBox 5"/>
          <p:cNvSpPr txBox="1"/>
          <p:nvPr/>
        </p:nvSpPr>
        <p:spPr>
          <a:xfrm>
            <a:off x="46637" y="1196754"/>
            <a:ext cx="9025932" cy="584775"/>
          </a:xfrm>
          <a:prstGeom prst="rect">
            <a:avLst/>
          </a:prstGeom>
          <a:noFill/>
        </p:spPr>
        <p:txBody>
          <a:bodyPr wrap="none" rtlCol="0">
            <a:spAutoFit/>
          </a:bodyPr>
          <a:lstStyle/>
          <a:p>
            <a:r>
              <a:rPr lang="en-US" sz="1600" b="1" dirty="0"/>
              <a:t>Great explanation here:</a:t>
            </a:r>
          </a:p>
          <a:p>
            <a:r>
              <a:rPr lang="en-US" sz="1600" dirty="0"/>
              <a:t>https://</a:t>
            </a:r>
            <a:r>
              <a:rPr lang="en-US" sz="1600" dirty="0" err="1"/>
              <a:t>assessingpsyche.wordpress.com</a:t>
            </a:r>
            <a:r>
              <a:rPr lang="en-US" sz="1600" dirty="0"/>
              <a:t>/2014/07/10/two-visualizations-for-explaining-variance-explained/</a:t>
            </a:r>
          </a:p>
        </p:txBody>
      </p:sp>
      <p:sp>
        <p:nvSpPr>
          <p:cNvPr id="7" name="TextBox 6"/>
          <p:cNvSpPr txBox="1"/>
          <p:nvPr/>
        </p:nvSpPr>
        <p:spPr>
          <a:xfrm>
            <a:off x="179512" y="4869163"/>
            <a:ext cx="3240360" cy="1477328"/>
          </a:xfrm>
          <a:prstGeom prst="rect">
            <a:avLst/>
          </a:prstGeom>
          <a:noFill/>
        </p:spPr>
        <p:txBody>
          <a:bodyPr wrap="square" rtlCol="0">
            <a:spAutoFit/>
          </a:bodyPr>
          <a:lstStyle/>
          <a:p>
            <a:r>
              <a:rPr lang="en-US" dirty="0" err="1"/>
              <a:t>Var</a:t>
            </a:r>
            <a:r>
              <a:rPr lang="en-US" dirty="0"/>
              <a:t>(y) = </a:t>
            </a:r>
            <a:r>
              <a:rPr lang="en-US" dirty="0" err="1"/>
              <a:t>var</a:t>
            </a:r>
            <a:r>
              <a:rPr lang="en-US" dirty="0"/>
              <a:t>(x) + </a:t>
            </a:r>
            <a:r>
              <a:rPr lang="en-US" dirty="0" err="1"/>
              <a:t>var</a:t>
            </a:r>
            <a:r>
              <a:rPr lang="en-US" dirty="0"/>
              <a:t>(error)</a:t>
            </a:r>
          </a:p>
          <a:p>
            <a:endParaRPr lang="en-US" dirty="0"/>
          </a:p>
          <a:p>
            <a:r>
              <a:rPr lang="en-US" dirty="0"/>
              <a:t>Variance explained:</a:t>
            </a:r>
          </a:p>
          <a:p>
            <a:r>
              <a:rPr lang="en-US" dirty="0"/>
              <a:t>R</a:t>
            </a:r>
            <a:r>
              <a:rPr lang="en-US" baseline="30000" dirty="0"/>
              <a:t>2</a:t>
            </a:r>
            <a:r>
              <a:rPr lang="en-US" dirty="0"/>
              <a:t>=</a:t>
            </a:r>
            <a:r>
              <a:rPr lang="en-US" dirty="0" err="1"/>
              <a:t>var</a:t>
            </a:r>
            <a:r>
              <a:rPr lang="en-US" dirty="0"/>
              <a:t>(x) / </a:t>
            </a:r>
            <a:r>
              <a:rPr lang="en-US" dirty="0" err="1"/>
              <a:t>var</a:t>
            </a:r>
            <a:r>
              <a:rPr lang="en-US" dirty="0"/>
              <a:t>(y)</a:t>
            </a:r>
          </a:p>
          <a:p>
            <a:r>
              <a:rPr lang="en-US" dirty="0"/>
              <a:t>R</a:t>
            </a:r>
            <a:r>
              <a:rPr lang="en-US" baseline="30000" dirty="0"/>
              <a:t>2</a:t>
            </a:r>
            <a:r>
              <a:rPr lang="en-US" dirty="0"/>
              <a:t>=0.8</a:t>
            </a:r>
          </a:p>
        </p:txBody>
      </p:sp>
    </p:spTree>
    <p:extLst>
      <p:ext uri="{BB962C8B-B14F-4D97-AF65-F5344CB8AC3E}">
        <p14:creationId xmlns:p14="http://schemas.microsoft.com/office/powerpoint/2010/main" val="192192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16843332-6A78-4BB9-90C5-DF13624A3BA3.pdf"/>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0756" b="66664"/>
          <a:stretch/>
        </p:blipFill>
        <p:spPr>
          <a:xfrm>
            <a:off x="4648200" y="1600203"/>
            <a:ext cx="4038600" cy="1730023"/>
          </a:xfrm>
        </p:spPr>
      </p:pic>
      <p:sp>
        <p:nvSpPr>
          <p:cNvPr id="2" name="Title 1"/>
          <p:cNvSpPr>
            <a:spLocks noGrp="1"/>
          </p:cNvSpPr>
          <p:nvPr>
            <p:ph type="title"/>
          </p:nvPr>
        </p:nvSpPr>
        <p:spPr/>
        <p:txBody>
          <a:bodyPr/>
          <a:lstStyle/>
          <a:p>
            <a:r>
              <a:rPr lang="en-US" dirty="0"/>
              <a:t>What determines the p-values?</a:t>
            </a:r>
          </a:p>
        </p:txBody>
      </p:sp>
      <p:pic>
        <p:nvPicPr>
          <p:cNvPr id="6" name="Content Placeholder 5" descr="fp.pdf"/>
          <p:cNvPicPr>
            <a:picLocks noGrp="1" noChangeAspect="1"/>
          </p:cNvPicPr>
          <p:nvPr>
            <p:ph sz="half" idx="1"/>
          </p:nvPr>
        </p:nvPicPr>
        <p:blipFill>
          <a:blip r:embed="rId4">
            <a:extLst>
              <a:ext uri="{28A0092B-C50C-407E-A947-70E740481C1C}">
                <a14:useLocalDpi xmlns:a14="http://schemas.microsoft.com/office/drawing/2010/main" val="0"/>
              </a:ext>
            </a:extLst>
          </a:blip>
          <a:srcRect t="-6034" b="-6034"/>
          <a:stretch>
            <a:fillRect/>
          </a:stretch>
        </p:blipFill>
        <p:spPr/>
      </p:pic>
      <p:sp>
        <p:nvSpPr>
          <p:cNvPr id="8" name="TextBox 7"/>
          <p:cNvSpPr txBox="1"/>
          <p:nvPr/>
        </p:nvSpPr>
        <p:spPr>
          <a:xfrm>
            <a:off x="6152447" y="1762667"/>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Allele frequency</a:t>
            </a:r>
          </a:p>
        </p:txBody>
      </p:sp>
      <p:sp>
        <p:nvSpPr>
          <p:cNvPr id="9" name="TextBox 8"/>
          <p:cNvSpPr txBox="1"/>
          <p:nvPr/>
        </p:nvSpPr>
        <p:spPr>
          <a:xfrm>
            <a:off x="8043336" y="2398890"/>
            <a:ext cx="1100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Effect size</a:t>
            </a:r>
          </a:p>
        </p:txBody>
      </p:sp>
      <p:sp>
        <p:nvSpPr>
          <p:cNvPr id="10" name="TextBox 9"/>
          <p:cNvSpPr txBox="1"/>
          <p:nvPr/>
        </p:nvSpPr>
        <p:spPr>
          <a:xfrm>
            <a:off x="4064002" y="1438279"/>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Additive genetic variance of the SNP</a:t>
            </a:r>
          </a:p>
        </p:txBody>
      </p:sp>
      <p:cxnSp>
        <p:nvCxnSpPr>
          <p:cNvPr id="12" name="Straight Arrow Connector 11"/>
          <p:cNvCxnSpPr/>
          <p:nvPr/>
        </p:nvCxnSpPr>
        <p:spPr>
          <a:xfrm>
            <a:off x="4648202" y="2084608"/>
            <a:ext cx="107244" cy="3142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011333" y="2132000"/>
            <a:ext cx="846667" cy="3938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2"/>
          </p:cNvCxnSpPr>
          <p:nvPr/>
        </p:nvCxnSpPr>
        <p:spPr>
          <a:xfrm flipH="1">
            <a:off x="6999115" y="2131999"/>
            <a:ext cx="239888"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549444" y="2723445"/>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285656" y="4941168"/>
            <a:ext cx="936104" cy="936104"/>
          </a:xfrm>
          <a:prstGeom prst="ellipse">
            <a:avLst/>
          </a:prstGeom>
          <a:noFill/>
          <a:ln>
            <a:solidFill>
              <a:srgbClr val="FF66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Picture 20"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933056"/>
            <a:ext cx="3810000" cy="1600200"/>
          </a:xfrm>
          <a:prstGeom prst="rect">
            <a:avLst/>
          </a:prstGeom>
        </p:spPr>
      </p:pic>
    </p:spTree>
    <p:extLst>
      <p:ext uri="{BB962C8B-B14F-4D97-AF65-F5344CB8AC3E}">
        <p14:creationId xmlns:p14="http://schemas.microsoft.com/office/powerpoint/2010/main" val="3741919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a:t>
            </a:r>
          </a:p>
        </p:txBody>
      </p:sp>
      <p:sp>
        <p:nvSpPr>
          <p:cNvPr id="4" name="Footer Placeholder 3"/>
          <p:cNvSpPr>
            <a:spLocks noGrp="1"/>
          </p:cNvSpPr>
          <p:nvPr>
            <p:ph type="ftr" sz="quarter" idx="11"/>
          </p:nvPr>
        </p:nvSpPr>
        <p:spPr/>
        <p:txBody>
          <a:bodyPr/>
          <a:lstStyle/>
          <a:p>
            <a:r>
              <a:rPr lang="en-GB"/>
              <a:t>SSCM Short Course in Genetic Epidemiology Imputation: Introduction</a:t>
            </a:r>
            <a:endParaRPr lang="en-GB" dirty="0"/>
          </a:p>
        </p:txBody>
      </p:sp>
      <p:pic>
        <p:nvPicPr>
          <p:cNvPr id="7" name="Content Placeholder 6" descr="sim2.pdf"/>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1420097038"/>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242852"/>
      </a:dk2>
      <a:lt2>
        <a:srgbClr val="ACCBF9"/>
      </a:lt2>
      <a:accent1>
        <a:srgbClr val="FFFFFF"/>
      </a:accent1>
      <a:accent2>
        <a:srgbClr val="0070C0"/>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10963</TotalTime>
  <Words>5448</Words>
  <Application>Microsoft Macintosh PowerPoint</Application>
  <PresentationFormat>On-screen Show (4:3)</PresentationFormat>
  <Paragraphs>872</Paragraphs>
  <Slides>52</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ＭＳ Ｐゴシック</vt:lpstr>
      <vt:lpstr>Arial</vt:lpstr>
      <vt:lpstr>Avenir Book</vt:lpstr>
      <vt:lpstr>Calibri</vt:lpstr>
      <vt:lpstr>Calibri Light</vt:lpstr>
      <vt:lpstr>Cambria</vt:lpstr>
      <vt:lpstr>Courier</vt:lpstr>
      <vt:lpstr>Garamond</vt:lpstr>
      <vt:lpstr>Times New Roman</vt:lpstr>
      <vt:lpstr>Wingdings</vt:lpstr>
      <vt:lpstr>Retrospect</vt:lpstr>
      <vt:lpstr>SSCM Short Course in Genetic Epidemiology</vt:lpstr>
      <vt:lpstr>Sequencing costs</vt:lpstr>
      <vt:lpstr>Overview</vt:lpstr>
      <vt:lpstr>Contents</vt:lpstr>
      <vt:lpstr>The key to finding significant associations?</vt:lpstr>
      <vt:lpstr>Warning: R2</vt:lpstr>
      <vt:lpstr>Variance explained</vt:lpstr>
      <vt:lpstr>What determines the p-values?</vt:lpstr>
      <vt:lpstr>Scenario 1</vt:lpstr>
      <vt:lpstr>Scenario 2</vt:lpstr>
      <vt:lpstr>Quick summary</vt:lpstr>
      <vt:lpstr>What is Imputation</vt:lpstr>
      <vt:lpstr>Recombination</vt:lpstr>
      <vt:lpstr>PowerPoint Presentation</vt:lpstr>
      <vt:lpstr>Imputation process</vt:lpstr>
      <vt:lpstr>Phase the genotype data</vt:lpstr>
      <vt:lpstr>PowerPoint Presentation</vt:lpstr>
      <vt:lpstr>PowerPoint Presentation</vt:lpstr>
      <vt:lpstr>PowerPoint Presentation</vt:lpstr>
      <vt:lpstr>PowerPoint Presentation</vt:lpstr>
      <vt:lpstr>PowerPoint Presentation</vt:lpstr>
      <vt:lpstr>PowerPoint Presentation</vt:lpstr>
      <vt:lpstr>Reference panels</vt:lpstr>
      <vt:lpstr>The Haplotype Reference Consortium</vt:lpstr>
      <vt:lpstr>Inferring haplotypes from genotype data – using relatives</vt:lpstr>
      <vt:lpstr>Inferring haplotypes from genotype data – without relatives</vt:lpstr>
      <vt:lpstr>Phasing software</vt:lpstr>
      <vt:lpstr>Imputation software</vt:lpstr>
      <vt:lpstr>Quick summary</vt:lpstr>
      <vt:lpstr>Genotype probabilities</vt:lpstr>
      <vt:lpstr>Assessing imputation accuracy</vt:lpstr>
      <vt:lpstr>Impute2 info scores (accuracy)</vt:lpstr>
      <vt:lpstr>Imputation accuracy</vt:lpstr>
      <vt:lpstr>How does accuracy factor into power?</vt:lpstr>
      <vt:lpstr>Distribution of allele frequencies</vt:lpstr>
      <vt:lpstr>Imputation accuracy and power?</vt:lpstr>
      <vt:lpstr>PowerPoint Presentation</vt:lpstr>
      <vt:lpstr>Summary of single-variant associations</vt:lpstr>
      <vt:lpstr>Quick summary</vt:lpstr>
      <vt:lpstr>How much of a power boost is there?</vt:lpstr>
      <vt:lpstr>PowerPoint Presentation</vt:lpstr>
      <vt:lpstr>PowerPoint Presentation</vt:lpstr>
      <vt:lpstr>PowerPoint Presentation</vt:lpstr>
      <vt:lpstr>PowerPoint Presentation</vt:lpstr>
      <vt:lpstr>Increasing sample sizes</vt:lpstr>
      <vt:lpstr>Meta-analysis</vt:lpstr>
      <vt:lpstr>Finding the causal variant</vt:lpstr>
      <vt:lpstr>Fine-map association</vt:lpstr>
      <vt:lpstr>HapMap2, 1000 Genomes, HRC</vt:lpstr>
      <vt:lpstr>Imputation makes sure all studies have the same variants</vt:lpstr>
      <vt:lpstr>Final words</vt:lpstr>
      <vt:lpstr>References</vt:lpstr>
    </vt:vector>
  </TitlesOfParts>
  <Company>University of Bristol</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McMahon</dc:creator>
  <cp:lastModifiedBy>Gibran Hemani</cp:lastModifiedBy>
  <cp:revision>199</cp:revision>
  <dcterms:created xsi:type="dcterms:W3CDTF">2015-01-21T10:09:37Z</dcterms:created>
  <dcterms:modified xsi:type="dcterms:W3CDTF">2018-06-01T19:09:28Z</dcterms:modified>
</cp:coreProperties>
</file>